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406" r:id="rId2"/>
    <p:sldId id="285" r:id="rId3"/>
    <p:sldId id="283" r:id="rId4"/>
    <p:sldId id="284" r:id="rId5"/>
    <p:sldId id="286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005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33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C8FC04-C15A-354A-927E-B04EFDCCB502}" type="doc">
      <dgm:prSet loTypeId="urn:microsoft.com/office/officeart/2005/8/layout/radial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AE1BC7B5-E6CC-994E-AEC4-713BE6B5A7B0}">
      <dgm:prSet phldrT="[Text]" custT="1"/>
      <dgm:spPr>
        <a:solidFill>
          <a:srgbClr val="FF0000"/>
        </a:solidFill>
      </dgm:spPr>
      <dgm:t>
        <a:bodyPr/>
        <a:lstStyle/>
        <a:p>
          <a:r>
            <a:rPr lang="de-DE" sz="2800" b="1" dirty="0">
              <a:solidFill>
                <a:schemeClr val="tx1"/>
              </a:solidFill>
            </a:rPr>
            <a:t>Global Nursing Chain</a:t>
          </a:r>
        </a:p>
      </dgm:t>
    </dgm:pt>
    <dgm:pt modelId="{2570A269-4DF8-E54A-ABEC-2E1765E8B5F5}" type="parTrans" cxnId="{F4DB455A-470F-264D-A657-1BF2AC69BA93}">
      <dgm:prSet/>
      <dgm:spPr/>
      <dgm:t>
        <a:bodyPr/>
        <a:lstStyle/>
        <a:p>
          <a:endParaRPr lang="de-DE"/>
        </a:p>
      </dgm:t>
    </dgm:pt>
    <dgm:pt modelId="{7A53F362-BA8C-F54E-891A-5D30432F5479}" type="sibTrans" cxnId="{F4DB455A-470F-264D-A657-1BF2AC69BA93}">
      <dgm:prSet/>
      <dgm:spPr/>
      <dgm:t>
        <a:bodyPr/>
        <a:lstStyle/>
        <a:p>
          <a:endParaRPr lang="de-DE"/>
        </a:p>
      </dgm:t>
    </dgm:pt>
    <dgm:pt modelId="{7EF506CD-C0AD-8440-A5B3-300233B003E0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de-DE" sz="2400" dirty="0"/>
            <a:t>Individual </a:t>
          </a:r>
          <a:r>
            <a:rPr lang="de-DE" sz="2400" dirty="0" err="1"/>
            <a:t>desire</a:t>
          </a:r>
          <a:r>
            <a:rPr lang="de-DE" sz="2400" dirty="0"/>
            <a:t> </a:t>
          </a:r>
          <a:r>
            <a:rPr lang="de-DE" sz="2400" dirty="0" err="1"/>
            <a:t>to</a:t>
          </a:r>
          <a:r>
            <a:rPr lang="de-DE" sz="2400" dirty="0"/>
            <a:t> </a:t>
          </a:r>
          <a:r>
            <a:rPr lang="de-DE" sz="2400" dirty="0" err="1"/>
            <a:t>migrate</a:t>
          </a:r>
          <a:r>
            <a:rPr lang="de-DE" sz="2400" dirty="0"/>
            <a:t>/</a:t>
          </a:r>
        </a:p>
        <a:p>
          <a:r>
            <a:rPr lang="de-DE" sz="2400" dirty="0" err="1"/>
            <a:t>Right</a:t>
          </a:r>
          <a:r>
            <a:rPr lang="de-DE" sz="2400" dirty="0"/>
            <a:t> </a:t>
          </a:r>
          <a:r>
            <a:rPr lang="de-DE" sz="2400" dirty="0" err="1"/>
            <a:t>to</a:t>
          </a:r>
          <a:r>
            <a:rPr lang="de-DE" sz="2400" dirty="0"/>
            <a:t> </a:t>
          </a:r>
          <a:r>
            <a:rPr lang="de-DE" sz="2400" dirty="0" err="1"/>
            <a:t>mobility</a:t>
          </a:r>
          <a:endParaRPr lang="de-DE" sz="2400" dirty="0"/>
        </a:p>
      </dgm:t>
    </dgm:pt>
    <dgm:pt modelId="{FED69F6E-7D88-954A-9D26-79DD44B710E7}" type="parTrans" cxnId="{82253EF1-E66F-0F49-8DA8-2AA27DB09CAF}">
      <dgm:prSet/>
      <dgm:spPr/>
      <dgm:t>
        <a:bodyPr/>
        <a:lstStyle/>
        <a:p>
          <a:endParaRPr lang="de-DE"/>
        </a:p>
      </dgm:t>
    </dgm:pt>
    <dgm:pt modelId="{90F7CDD0-E486-9243-A5A7-3B06B8A72DA2}" type="sibTrans" cxnId="{82253EF1-E66F-0F49-8DA8-2AA27DB09CAF}">
      <dgm:prSet/>
      <dgm:spPr/>
      <dgm:t>
        <a:bodyPr/>
        <a:lstStyle/>
        <a:p>
          <a:endParaRPr lang="de-DE"/>
        </a:p>
      </dgm:t>
    </dgm:pt>
    <dgm:pt modelId="{2A0B55BD-6924-D749-8B49-C17F9C3C8DDF}">
      <dgm:prSet phldrT="[Text]" custT="1"/>
      <dgm:spPr>
        <a:solidFill>
          <a:srgbClr val="C2005C"/>
        </a:solidFill>
      </dgm:spPr>
      <dgm:t>
        <a:bodyPr/>
        <a:lstStyle/>
        <a:p>
          <a:r>
            <a:rPr lang="de-DE" sz="2200" b="1" dirty="0"/>
            <a:t> Interest </a:t>
          </a:r>
          <a:r>
            <a:rPr lang="de-DE" sz="2200" b="1" dirty="0" err="1"/>
            <a:t>of</a:t>
          </a:r>
          <a:r>
            <a:rPr lang="de-DE" sz="2200" b="1" dirty="0"/>
            <a:t> State in </a:t>
          </a:r>
          <a:r>
            <a:rPr lang="de-DE" sz="2200" b="1" dirty="0" err="1"/>
            <a:t>the</a:t>
          </a:r>
          <a:r>
            <a:rPr lang="de-DE" sz="2200" b="1" dirty="0"/>
            <a:t> North:</a:t>
          </a:r>
        </a:p>
        <a:p>
          <a:r>
            <a:rPr lang="de-DE" sz="2200" dirty="0" err="1"/>
            <a:t>Fill</a:t>
          </a:r>
          <a:r>
            <a:rPr lang="de-DE" sz="2200" dirty="0"/>
            <a:t> care </a:t>
          </a:r>
          <a:r>
            <a:rPr lang="de-DE" sz="2200" dirty="0" err="1"/>
            <a:t>gaps</a:t>
          </a:r>
          <a:endParaRPr lang="de-DE" sz="2200" dirty="0"/>
        </a:p>
        <a:p>
          <a:r>
            <a:rPr lang="de-DE" sz="2200" dirty="0" err="1"/>
            <a:t>Cheap</a:t>
          </a:r>
          <a:r>
            <a:rPr lang="de-DE" sz="2200" dirty="0"/>
            <a:t> </a:t>
          </a:r>
          <a:r>
            <a:rPr lang="de-DE" sz="2200" dirty="0" err="1"/>
            <a:t>labour</a:t>
          </a:r>
          <a:r>
            <a:rPr lang="de-DE" sz="2200" dirty="0"/>
            <a:t> </a:t>
          </a:r>
          <a:r>
            <a:rPr lang="de-DE" sz="2200" dirty="0" err="1"/>
            <a:t>force</a:t>
          </a:r>
          <a:endParaRPr lang="de-DE" sz="2200" dirty="0"/>
        </a:p>
      </dgm:t>
    </dgm:pt>
    <dgm:pt modelId="{54D1D1B7-C3DF-1046-BD6D-31064F124976}" type="parTrans" cxnId="{5777891E-9276-9449-BD7A-FA6D37C22D6A}">
      <dgm:prSet/>
      <dgm:spPr/>
      <dgm:t>
        <a:bodyPr/>
        <a:lstStyle/>
        <a:p>
          <a:endParaRPr lang="de-DE"/>
        </a:p>
      </dgm:t>
    </dgm:pt>
    <dgm:pt modelId="{DC83BB9C-2BED-6840-9E64-C7B36C427440}" type="sibTrans" cxnId="{5777891E-9276-9449-BD7A-FA6D37C22D6A}">
      <dgm:prSet/>
      <dgm:spPr/>
      <dgm:t>
        <a:bodyPr/>
        <a:lstStyle/>
        <a:p>
          <a:endParaRPr lang="de-DE"/>
        </a:p>
      </dgm:t>
    </dgm:pt>
    <dgm:pt modelId="{E3806BBF-1CE0-0B48-A6F1-84E34CD6B027}">
      <dgm:prSet phldrT="[Text]" custT="1"/>
      <dgm:spPr>
        <a:solidFill>
          <a:srgbClr val="C2005C"/>
        </a:solidFill>
      </dgm:spPr>
      <dgm:t>
        <a:bodyPr/>
        <a:lstStyle/>
        <a:p>
          <a:endParaRPr lang="de-DE" sz="2000" dirty="0"/>
        </a:p>
        <a:p>
          <a:r>
            <a:rPr lang="de-DE" sz="2200" b="1" dirty="0"/>
            <a:t> Interest </a:t>
          </a:r>
          <a:r>
            <a:rPr lang="de-DE" sz="2200" b="1" dirty="0" err="1"/>
            <a:t>of</a:t>
          </a:r>
          <a:r>
            <a:rPr lang="de-DE" sz="2200" b="1" dirty="0"/>
            <a:t> State in </a:t>
          </a:r>
          <a:r>
            <a:rPr lang="de-DE" sz="2200" b="1" dirty="0" err="1"/>
            <a:t>the</a:t>
          </a:r>
          <a:r>
            <a:rPr lang="de-DE" sz="2200" b="1" dirty="0"/>
            <a:t> South:</a:t>
          </a:r>
        </a:p>
        <a:p>
          <a:r>
            <a:rPr lang="de-DE" sz="2200" dirty="0" err="1"/>
            <a:t>Remittances</a:t>
          </a:r>
          <a:endParaRPr lang="de-DE" sz="2200" dirty="0"/>
        </a:p>
        <a:p>
          <a:r>
            <a:rPr lang="de-DE" sz="2200" dirty="0" err="1"/>
            <a:t>Reduce</a:t>
          </a:r>
          <a:r>
            <a:rPr lang="de-DE" sz="2200" dirty="0"/>
            <a:t> </a:t>
          </a:r>
          <a:r>
            <a:rPr lang="de-DE" sz="2200" dirty="0" err="1"/>
            <a:t>Unemployment</a:t>
          </a:r>
          <a:endParaRPr lang="de-DE" sz="2200" dirty="0"/>
        </a:p>
        <a:p>
          <a:endParaRPr lang="de-DE" sz="2000" dirty="0"/>
        </a:p>
      </dgm:t>
    </dgm:pt>
    <dgm:pt modelId="{C314C765-165E-E843-A02C-2D21A57CA6FC}" type="parTrans" cxnId="{5418BE45-B02A-E04E-860A-5E9227F76A11}">
      <dgm:prSet/>
      <dgm:spPr/>
      <dgm:t>
        <a:bodyPr/>
        <a:lstStyle/>
        <a:p>
          <a:endParaRPr lang="de-DE"/>
        </a:p>
      </dgm:t>
    </dgm:pt>
    <dgm:pt modelId="{AA995854-3B65-4E4D-8184-4093360C71EB}" type="sibTrans" cxnId="{5418BE45-B02A-E04E-860A-5E9227F76A11}">
      <dgm:prSet/>
      <dgm:spPr/>
      <dgm:t>
        <a:bodyPr/>
        <a:lstStyle/>
        <a:p>
          <a:endParaRPr lang="de-DE"/>
        </a:p>
      </dgm:t>
    </dgm:pt>
    <dgm:pt modelId="{17C789DC-EE9B-9E4A-B013-9702A11EE6C7}" type="pres">
      <dgm:prSet presAssocID="{EEC8FC04-C15A-354A-927E-B04EFDCCB502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2891B75-36EE-5E4E-A2FD-6DE29886BB27}" type="pres">
      <dgm:prSet presAssocID="{AE1BC7B5-E6CC-994E-AEC4-713BE6B5A7B0}" presName="centerShape" presStyleLbl="node0" presStyleIdx="0" presStyleCnt="1" custScaleX="143138" custScaleY="91220" custLinFactNeighborX="3735" custLinFactNeighborY="-4875"/>
      <dgm:spPr/>
    </dgm:pt>
    <dgm:pt modelId="{95FF5E05-34E0-5F4F-BDA8-C63AD9A8DA61}" type="pres">
      <dgm:prSet presAssocID="{FED69F6E-7D88-954A-9D26-79DD44B710E7}" presName="parTrans" presStyleLbl="sibTrans2D1" presStyleIdx="0" presStyleCnt="3" custScaleX="213158" custScaleY="117889" custLinFactNeighborX="5169"/>
      <dgm:spPr/>
    </dgm:pt>
    <dgm:pt modelId="{493C1B6D-EB9B-3E41-B7F5-EC050C710CB7}" type="pres">
      <dgm:prSet presAssocID="{FED69F6E-7D88-954A-9D26-79DD44B710E7}" presName="connectorText" presStyleLbl="sibTrans2D1" presStyleIdx="0" presStyleCnt="3"/>
      <dgm:spPr/>
    </dgm:pt>
    <dgm:pt modelId="{FB928B43-0F7A-3B4E-BD39-1F0CEBD3A1E0}" type="pres">
      <dgm:prSet presAssocID="{7EF506CD-C0AD-8440-A5B3-300233B003E0}" presName="node" presStyleLbl="node1" presStyleIdx="0" presStyleCnt="3" custScaleX="221068" custScaleY="77356" custRadScaleRad="97216">
        <dgm:presLayoutVars>
          <dgm:bulletEnabled val="1"/>
        </dgm:presLayoutVars>
      </dgm:prSet>
      <dgm:spPr/>
    </dgm:pt>
    <dgm:pt modelId="{F3A7CDE9-4181-C64F-9E80-0431C48B4ABF}" type="pres">
      <dgm:prSet presAssocID="{54D1D1B7-C3DF-1046-BD6D-31064F124976}" presName="parTrans" presStyleLbl="sibTrans2D1" presStyleIdx="1" presStyleCnt="3" custScaleX="301964" custScaleY="133969"/>
      <dgm:spPr/>
    </dgm:pt>
    <dgm:pt modelId="{04B4C2FC-2D38-934D-8433-60B703B4BFE1}" type="pres">
      <dgm:prSet presAssocID="{54D1D1B7-C3DF-1046-BD6D-31064F124976}" presName="connectorText" presStyleLbl="sibTrans2D1" presStyleIdx="1" presStyleCnt="3"/>
      <dgm:spPr/>
    </dgm:pt>
    <dgm:pt modelId="{01FA613F-4BE6-A14D-9957-777A7ED44F11}" type="pres">
      <dgm:prSet presAssocID="{2A0B55BD-6924-D749-8B49-C17F9C3C8DDF}" presName="node" presStyleLbl="node1" presStyleIdx="1" presStyleCnt="3" custScaleX="167765" custScaleY="109193" custRadScaleRad="135219" custRadScaleInc="-54056">
        <dgm:presLayoutVars>
          <dgm:bulletEnabled val="1"/>
        </dgm:presLayoutVars>
      </dgm:prSet>
      <dgm:spPr/>
    </dgm:pt>
    <dgm:pt modelId="{3CB2B548-17E4-4B42-8B74-E141A65CD009}" type="pres">
      <dgm:prSet presAssocID="{C314C765-165E-E843-A02C-2D21A57CA6FC}" presName="parTrans" presStyleLbl="sibTrans2D1" presStyleIdx="2" presStyleCnt="3" custAng="346010" custScaleX="265781" custScaleY="149309" custLinFactNeighborX="-16884"/>
      <dgm:spPr/>
    </dgm:pt>
    <dgm:pt modelId="{E2E868C4-5928-FD4A-A4E1-6ADBC87E0436}" type="pres">
      <dgm:prSet presAssocID="{C314C765-165E-E843-A02C-2D21A57CA6FC}" presName="connectorText" presStyleLbl="sibTrans2D1" presStyleIdx="2" presStyleCnt="3"/>
      <dgm:spPr/>
    </dgm:pt>
    <dgm:pt modelId="{9952ED6E-45BD-B04C-9141-3E84F31D2816}" type="pres">
      <dgm:prSet presAssocID="{E3806BBF-1CE0-0B48-A6F1-84E34CD6B027}" presName="node" presStyleLbl="node1" presStyleIdx="2" presStyleCnt="3" custScaleX="158156" custScaleY="113361" custRadScaleRad="118183" custRadScaleInc="59072">
        <dgm:presLayoutVars>
          <dgm:bulletEnabled val="1"/>
        </dgm:presLayoutVars>
      </dgm:prSet>
      <dgm:spPr/>
    </dgm:pt>
  </dgm:ptLst>
  <dgm:cxnLst>
    <dgm:cxn modelId="{C5F3CF05-C4B9-344D-9FDD-9EB1D096FBEF}" type="presOf" srcId="{C314C765-165E-E843-A02C-2D21A57CA6FC}" destId="{E2E868C4-5928-FD4A-A4E1-6ADBC87E0436}" srcOrd="1" destOrd="0" presId="urn:microsoft.com/office/officeart/2005/8/layout/radial5"/>
    <dgm:cxn modelId="{7C406211-6256-0C4E-9F01-253289957DF8}" type="presOf" srcId="{AE1BC7B5-E6CC-994E-AEC4-713BE6B5A7B0}" destId="{92891B75-36EE-5E4E-A2FD-6DE29886BB27}" srcOrd="0" destOrd="0" presId="urn:microsoft.com/office/officeart/2005/8/layout/radial5"/>
    <dgm:cxn modelId="{5777891E-9276-9449-BD7A-FA6D37C22D6A}" srcId="{AE1BC7B5-E6CC-994E-AEC4-713BE6B5A7B0}" destId="{2A0B55BD-6924-D749-8B49-C17F9C3C8DDF}" srcOrd="1" destOrd="0" parTransId="{54D1D1B7-C3DF-1046-BD6D-31064F124976}" sibTransId="{DC83BB9C-2BED-6840-9E64-C7B36C427440}"/>
    <dgm:cxn modelId="{B2C28032-24A1-D34D-B3E0-9134877F06CD}" type="presOf" srcId="{E3806BBF-1CE0-0B48-A6F1-84E34CD6B027}" destId="{9952ED6E-45BD-B04C-9141-3E84F31D2816}" srcOrd="0" destOrd="0" presId="urn:microsoft.com/office/officeart/2005/8/layout/radial5"/>
    <dgm:cxn modelId="{5418BE45-B02A-E04E-860A-5E9227F76A11}" srcId="{AE1BC7B5-E6CC-994E-AEC4-713BE6B5A7B0}" destId="{E3806BBF-1CE0-0B48-A6F1-84E34CD6B027}" srcOrd="2" destOrd="0" parTransId="{C314C765-165E-E843-A02C-2D21A57CA6FC}" sibTransId="{AA995854-3B65-4E4D-8184-4093360C71EB}"/>
    <dgm:cxn modelId="{F4DB455A-470F-264D-A657-1BF2AC69BA93}" srcId="{EEC8FC04-C15A-354A-927E-B04EFDCCB502}" destId="{AE1BC7B5-E6CC-994E-AEC4-713BE6B5A7B0}" srcOrd="0" destOrd="0" parTransId="{2570A269-4DF8-E54A-ABEC-2E1765E8B5F5}" sibTransId="{7A53F362-BA8C-F54E-891A-5D30432F5479}"/>
    <dgm:cxn modelId="{39EA9360-D983-E14A-AB16-77196785DB54}" type="presOf" srcId="{54D1D1B7-C3DF-1046-BD6D-31064F124976}" destId="{04B4C2FC-2D38-934D-8433-60B703B4BFE1}" srcOrd="1" destOrd="0" presId="urn:microsoft.com/office/officeart/2005/8/layout/radial5"/>
    <dgm:cxn modelId="{EE09B061-002A-F441-9A82-94CB4ABA2D9A}" type="presOf" srcId="{7EF506CD-C0AD-8440-A5B3-300233B003E0}" destId="{FB928B43-0F7A-3B4E-BD39-1F0CEBD3A1E0}" srcOrd="0" destOrd="0" presId="urn:microsoft.com/office/officeart/2005/8/layout/radial5"/>
    <dgm:cxn modelId="{2910F67F-A936-2541-A251-E7510346E344}" type="presOf" srcId="{2A0B55BD-6924-D749-8B49-C17F9C3C8DDF}" destId="{01FA613F-4BE6-A14D-9957-777A7ED44F11}" srcOrd="0" destOrd="0" presId="urn:microsoft.com/office/officeart/2005/8/layout/radial5"/>
    <dgm:cxn modelId="{3091F4AA-9F37-684E-BEDA-9030C24F6A2E}" type="presOf" srcId="{54D1D1B7-C3DF-1046-BD6D-31064F124976}" destId="{F3A7CDE9-4181-C64F-9E80-0431C48B4ABF}" srcOrd="0" destOrd="0" presId="urn:microsoft.com/office/officeart/2005/8/layout/radial5"/>
    <dgm:cxn modelId="{930622CB-3AE2-8144-AF96-CC0194051DB3}" type="presOf" srcId="{EEC8FC04-C15A-354A-927E-B04EFDCCB502}" destId="{17C789DC-EE9B-9E4A-B013-9702A11EE6C7}" srcOrd="0" destOrd="0" presId="urn:microsoft.com/office/officeart/2005/8/layout/radial5"/>
    <dgm:cxn modelId="{671484CF-5093-8342-9035-7F059BFB8244}" type="presOf" srcId="{FED69F6E-7D88-954A-9D26-79DD44B710E7}" destId="{95FF5E05-34E0-5F4F-BDA8-C63AD9A8DA61}" srcOrd="0" destOrd="0" presId="urn:microsoft.com/office/officeart/2005/8/layout/radial5"/>
    <dgm:cxn modelId="{967B9CE2-405D-D940-B17F-F1D46628F6C8}" type="presOf" srcId="{FED69F6E-7D88-954A-9D26-79DD44B710E7}" destId="{493C1B6D-EB9B-3E41-B7F5-EC050C710CB7}" srcOrd="1" destOrd="0" presId="urn:microsoft.com/office/officeart/2005/8/layout/radial5"/>
    <dgm:cxn modelId="{82253EF1-E66F-0F49-8DA8-2AA27DB09CAF}" srcId="{AE1BC7B5-E6CC-994E-AEC4-713BE6B5A7B0}" destId="{7EF506CD-C0AD-8440-A5B3-300233B003E0}" srcOrd="0" destOrd="0" parTransId="{FED69F6E-7D88-954A-9D26-79DD44B710E7}" sibTransId="{90F7CDD0-E486-9243-A5A7-3B06B8A72DA2}"/>
    <dgm:cxn modelId="{50B20CF4-6587-3449-8711-DB82CB53497D}" type="presOf" srcId="{C314C765-165E-E843-A02C-2D21A57CA6FC}" destId="{3CB2B548-17E4-4B42-8B74-E141A65CD009}" srcOrd="0" destOrd="0" presId="urn:microsoft.com/office/officeart/2005/8/layout/radial5"/>
    <dgm:cxn modelId="{22936BA2-DBBB-8E49-8EAF-92997A030DB4}" type="presParOf" srcId="{17C789DC-EE9B-9E4A-B013-9702A11EE6C7}" destId="{92891B75-36EE-5E4E-A2FD-6DE29886BB27}" srcOrd="0" destOrd="0" presId="urn:microsoft.com/office/officeart/2005/8/layout/radial5"/>
    <dgm:cxn modelId="{6968A882-2EB0-354B-91C3-C5AE25F08604}" type="presParOf" srcId="{17C789DC-EE9B-9E4A-B013-9702A11EE6C7}" destId="{95FF5E05-34E0-5F4F-BDA8-C63AD9A8DA61}" srcOrd="1" destOrd="0" presId="urn:microsoft.com/office/officeart/2005/8/layout/radial5"/>
    <dgm:cxn modelId="{92137ACC-7D85-9648-AFAE-01402E5B03B4}" type="presParOf" srcId="{95FF5E05-34E0-5F4F-BDA8-C63AD9A8DA61}" destId="{493C1B6D-EB9B-3E41-B7F5-EC050C710CB7}" srcOrd="0" destOrd="0" presId="urn:microsoft.com/office/officeart/2005/8/layout/radial5"/>
    <dgm:cxn modelId="{2C8CDDAE-AF5D-5244-ABDB-07431601BC71}" type="presParOf" srcId="{17C789DC-EE9B-9E4A-B013-9702A11EE6C7}" destId="{FB928B43-0F7A-3B4E-BD39-1F0CEBD3A1E0}" srcOrd="2" destOrd="0" presId="urn:microsoft.com/office/officeart/2005/8/layout/radial5"/>
    <dgm:cxn modelId="{C7E6C4CD-33FF-1544-A660-68B59BBEE62A}" type="presParOf" srcId="{17C789DC-EE9B-9E4A-B013-9702A11EE6C7}" destId="{F3A7CDE9-4181-C64F-9E80-0431C48B4ABF}" srcOrd="3" destOrd="0" presId="urn:microsoft.com/office/officeart/2005/8/layout/radial5"/>
    <dgm:cxn modelId="{80ED080C-324E-8845-BF8E-30EA46C41D56}" type="presParOf" srcId="{F3A7CDE9-4181-C64F-9E80-0431C48B4ABF}" destId="{04B4C2FC-2D38-934D-8433-60B703B4BFE1}" srcOrd="0" destOrd="0" presId="urn:microsoft.com/office/officeart/2005/8/layout/radial5"/>
    <dgm:cxn modelId="{8780926F-33DA-FA4B-916B-44DD81D49394}" type="presParOf" srcId="{17C789DC-EE9B-9E4A-B013-9702A11EE6C7}" destId="{01FA613F-4BE6-A14D-9957-777A7ED44F11}" srcOrd="4" destOrd="0" presId="urn:microsoft.com/office/officeart/2005/8/layout/radial5"/>
    <dgm:cxn modelId="{3DF6E1E0-CE89-464C-8309-537912A35FE0}" type="presParOf" srcId="{17C789DC-EE9B-9E4A-B013-9702A11EE6C7}" destId="{3CB2B548-17E4-4B42-8B74-E141A65CD009}" srcOrd="5" destOrd="0" presId="urn:microsoft.com/office/officeart/2005/8/layout/radial5"/>
    <dgm:cxn modelId="{A76A5063-3805-2A41-B227-84205894F0E9}" type="presParOf" srcId="{3CB2B548-17E4-4B42-8B74-E141A65CD009}" destId="{E2E868C4-5928-FD4A-A4E1-6ADBC87E0436}" srcOrd="0" destOrd="0" presId="urn:microsoft.com/office/officeart/2005/8/layout/radial5"/>
    <dgm:cxn modelId="{5DF19912-7F32-DE4B-BC9B-4919A9F20D5C}" type="presParOf" srcId="{17C789DC-EE9B-9E4A-B013-9702A11EE6C7}" destId="{9952ED6E-45BD-B04C-9141-3E84F31D2816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891B75-36EE-5E4E-A2FD-6DE29886BB27}">
      <dsp:nvSpPr>
        <dsp:cNvPr id="0" name=""/>
        <dsp:cNvSpPr/>
      </dsp:nvSpPr>
      <dsp:spPr>
        <a:xfrm>
          <a:off x="4889778" y="2314120"/>
          <a:ext cx="2718257" cy="1732310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b="1" kern="1200" dirty="0">
              <a:solidFill>
                <a:schemeClr val="tx1"/>
              </a:solidFill>
            </a:rPr>
            <a:t>Global Nursing Chain</a:t>
          </a:r>
        </a:p>
      </dsp:txBody>
      <dsp:txXfrm>
        <a:off x="5287858" y="2567811"/>
        <a:ext cx="1922097" cy="1224928"/>
      </dsp:txXfrm>
    </dsp:sp>
    <dsp:sp modelId="{95FF5E05-34E0-5F4F-BDA8-C63AD9A8DA61}">
      <dsp:nvSpPr>
        <dsp:cNvPr id="0" name=""/>
        <dsp:cNvSpPr/>
      </dsp:nvSpPr>
      <dsp:spPr>
        <a:xfrm rot="15907111">
          <a:off x="5753643" y="1582948"/>
          <a:ext cx="822593" cy="7611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3200" kern="1200"/>
        </a:p>
      </dsp:txBody>
      <dsp:txXfrm rot="10800000">
        <a:off x="5877536" y="1848947"/>
        <a:ext cx="594239" cy="456708"/>
      </dsp:txXfrm>
    </dsp:sp>
    <dsp:sp modelId="{FB928B43-0F7A-3B4E-BD39-1F0CEBD3A1E0}">
      <dsp:nvSpPr>
        <dsp:cNvPr id="0" name=""/>
        <dsp:cNvSpPr/>
      </dsp:nvSpPr>
      <dsp:spPr>
        <a:xfrm>
          <a:off x="3951287" y="121214"/>
          <a:ext cx="4198185" cy="1469026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Individual </a:t>
          </a:r>
          <a:r>
            <a:rPr lang="de-DE" sz="2400" kern="1200" dirty="0" err="1"/>
            <a:t>desire</a:t>
          </a:r>
          <a:r>
            <a:rPr lang="de-DE" sz="2400" kern="1200" dirty="0"/>
            <a:t> </a:t>
          </a:r>
          <a:r>
            <a:rPr lang="de-DE" sz="2400" kern="1200" dirty="0" err="1"/>
            <a:t>to</a:t>
          </a:r>
          <a:r>
            <a:rPr lang="de-DE" sz="2400" kern="1200" dirty="0"/>
            <a:t> </a:t>
          </a:r>
          <a:r>
            <a:rPr lang="de-DE" sz="2400" kern="1200" dirty="0" err="1"/>
            <a:t>migrate</a:t>
          </a:r>
          <a:r>
            <a:rPr lang="de-DE" sz="2400" kern="1200" dirty="0"/>
            <a:t>/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 err="1"/>
            <a:t>Right</a:t>
          </a:r>
          <a:r>
            <a:rPr lang="de-DE" sz="2400" kern="1200" dirty="0"/>
            <a:t> </a:t>
          </a:r>
          <a:r>
            <a:rPr lang="de-DE" sz="2400" kern="1200" dirty="0" err="1"/>
            <a:t>to</a:t>
          </a:r>
          <a:r>
            <a:rPr lang="de-DE" sz="2400" kern="1200" dirty="0"/>
            <a:t> </a:t>
          </a:r>
          <a:r>
            <a:rPr lang="de-DE" sz="2400" kern="1200" dirty="0" err="1"/>
            <a:t>mobility</a:t>
          </a:r>
          <a:endParaRPr lang="de-DE" sz="2400" kern="1200" dirty="0"/>
        </a:p>
      </dsp:txBody>
      <dsp:txXfrm>
        <a:off x="4566097" y="336348"/>
        <a:ext cx="2968565" cy="1038758"/>
      </dsp:txXfrm>
    </dsp:sp>
    <dsp:sp modelId="{F3A7CDE9-4181-C64F-9E80-0431C48B4ABF}">
      <dsp:nvSpPr>
        <dsp:cNvPr id="0" name=""/>
        <dsp:cNvSpPr/>
      </dsp:nvSpPr>
      <dsp:spPr>
        <a:xfrm rot="107934">
          <a:off x="7466486" y="2797159"/>
          <a:ext cx="709800" cy="8650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3700" kern="1200"/>
        </a:p>
      </dsp:txBody>
      <dsp:txXfrm>
        <a:off x="7466538" y="2966818"/>
        <a:ext cx="496860" cy="519003"/>
      </dsp:txXfrm>
    </dsp:sp>
    <dsp:sp modelId="{01FA613F-4BE6-A14D-9957-777A7ED44F11}">
      <dsp:nvSpPr>
        <dsp:cNvPr id="0" name=""/>
        <dsp:cNvSpPr/>
      </dsp:nvSpPr>
      <dsp:spPr>
        <a:xfrm>
          <a:off x="8047830" y="2249991"/>
          <a:ext cx="3185936" cy="2073626"/>
        </a:xfrm>
        <a:prstGeom prst="ellipse">
          <a:avLst/>
        </a:prstGeom>
        <a:solidFill>
          <a:srgbClr val="C2005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b="1" kern="1200" dirty="0"/>
            <a:t> Interest </a:t>
          </a:r>
          <a:r>
            <a:rPr lang="de-DE" sz="2200" b="1" kern="1200" dirty="0" err="1"/>
            <a:t>of</a:t>
          </a:r>
          <a:r>
            <a:rPr lang="de-DE" sz="2200" b="1" kern="1200" dirty="0"/>
            <a:t> State in </a:t>
          </a:r>
          <a:r>
            <a:rPr lang="de-DE" sz="2200" b="1" kern="1200" dirty="0" err="1"/>
            <a:t>the</a:t>
          </a:r>
          <a:r>
            <a:rPr lang="de-DE" sz="2200" b="1" kern="1200" dirty="0"/>
            <a:t> North: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 dirty="0" err="1"/>
            <a:t>Fill</a:t>
          </a:r>
          <a:r>
            <a:rPr lang="de-DE" sz="2200" kern="1200" dirty="0"/>
            <a:t> care </a:t>
          </a:r>
          <a:r>
            <a:rPr lang="de-DE" sz="2200" kern="1200" dirty="0" err="1"/>
            <a:t>gaps</a:t>
          </a:r>
          <a:endParaRPr lang="de-DE" sz="2200" kern="1200" dirty="0"/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 dirty="0" err="1"/>
            <a:t>Cheap</a:t>
          </a:r>
          <a:r>
            <a:rPr lang="de-DE" sz="2200" kern="1200" dirty="0"/>
            <a:t> </a:t>
          </a:r>
          <a:r>
            <a:rPr lang="de-DE" sz="2200" kern="1200" dirty="0" err="1"/>
            <a:t>labour</a:t>
          </a:r>
          <a:r>
            <a:rPr lang="de-DE" sz="2200" kern="1200" dirty="0"/>
            <a:t> </a:t>
          </a:r>
          <a:r>
            <a:rPr lang="de-DE" sz="2200" kern="1200" dirty="0" err="1"/>
            <a:t>force</a:t>
          </a:r>
          <a:endParaRPr lang="de-DE" sz="2200" kern="1200" dirty="0"/>
        </a:p>
      </dsp:txBody>
      <dsp:txXfrm>
        <a:off x="8514400" y="2553666"/>
        <a:ext cx="2252796" cy="1466276"/>
      </dsp:txXfrm>
    </dsp:sp>
    <dsp:sp modelId="{3CB2B548-17E4-4B42-8B74-E141A65CD009}">
      <dsp:nvSpPr>
        <dsp:cNvPr id="0" name=""/>
        <dsp:cNvSpPr/>
      </dsp:nvSpPr>
      <dsp:spPr>
        <a:xfrm rot="11186142">
          <a:off x="4295548" y="2679752"/>
          <a:ext cx="654828" cy="9640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4100" kern="1200"/>
        </a:p>
      </dsp:txBody>
      <dsp:txXfrm rot="10800000">
        <a:off x="4491377" y="2883572"/>
        <a:ext cx="458380" cy="578432"/>
      </dsp:txXfrm>
    </dsp:sp>
    <dsp:sp modelId="{9952ED6E-45BD-B04C-9141-3E84F31D2816}">
      <dsp:nvSpPr>
        <dsp:cNvPr id="0" name=""/>
        <dsp:cNvSpPr/>
      </dsp:nvSpPr>
      <dsp:spPr>
        <a:xfrm>
          <a:off x="1421914" y="2065065"/>
          <a:ext cx="3003456" cy="2152778"/>
        </a:xfrm>
        <a:prstGeom prst="ellipse">
          <a:avLst/>
        </a:prstGeom>
        <a:solidFill>
          <a:srgbClr val="C2005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b="1" kern="1200" dirty="0"/>
            <a:t> Interest </a:t>
          </a:r>
          <a:r>
            <a:rPr lang="de-DE" sz="2200" b="1" kern="1200" dirty="0" err="1"/>
            <a:t>of</a:t>
          </a:r>
          <a:r>
            <a:rPr lang="de-DE" sz="2200" b="1" kern="1200" dirty="0"/>
            <a:t> State in </a:t>
          </a:r>
          <a:r>
            <a:rPr lang="de-DE" sz="2200" b="1" kern="1200" dirty="0" err="1"/>
            <a:t>the</a:t>
          </a:r>
          <a:r>
            <a:rPr lang="de-DE" sz="2200" b="1" kern="1200" dirty="0"/>
            <a:t> South: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 dirty="0" err="1"/>
            <a:t>Remittances</a:t>
          </a:r>
          <a:endParaRPr lang="de-DE" sz="22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 dirty="0" err="1"/>
            <a:t>Reduce</a:t>
          </a:r>
          <a:r>
            <a:rPr lang="de-DE" sz="2200" kern="1200" dirty="0"/>
            <a:t> </a:t>
          </a:r>
          <a:r>
            <a:rPr lang="de-DE" sz="2200" kern="1200" dirty="0" err="1"/>
            <a:t>Unemployment</a:t>
          </a:r>
          <a:endParaRPr lang="de-DE" sz="22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000" kern="1200" dirty="0"/>
        </a:p>
      </dsp:txBody>
      <dsp:txXfrm>
        <a:off x="1861760" y="2380332"/>
        <a:ext cx="2123764" cy="15222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4582B-C670-7345-BF58-CE50EB21B3B4}" type="datetimeFigureOut">
              <a:rPr lang="de-DE" smtClean="0"/>
              <a:t>29.07.24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4BD214-47BA-2746-8734-A45EF1C5D8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562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Crucial</a:t>
            </a:r>
            <a:r>
              <a:rPr lang="de-DE" dirty="0"/>
              <a:t> </a:t>
            </a:r>
            <a:r>
              <a:rPr lang="de-DE" dirty="0" err="1"/>
              <a:t>discourse</a:t>
            </a:r>
            <a:r>
              <a:rPr lang="de-DE" dirty="0"/>
              <a:t> in GCC </a:t>
            </a:r>
            <a:r>
              <a:rPr lang="de-DE" dirty="0" err="1"/>
              <a:t>theory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C13F-5BD4-1944-9511-FAB020077122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2352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C8FE4-740D-394B-9DCC-1FC87DD9A9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20CC9AD-6704-0B4A-91E6-316728F590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176C37-6C38-3C41-B4DB-76F88B9FA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F920-4481-3144-A052-AADE41A519A9}" type="datetimeFigureOut">
              <a:rPr lang="de-DE" smtClean="0"/>
              <a:t>29.07.24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DFCF74-FE1E-2348-9499-5933909B5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206BDB-BF92-3145-B01C-4A8CF54B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99EAA-5249-E747-A89E-F92B00E5A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4734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8A40F3-027C-244B-95D0-EAD435DD7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03F6DDF-6CC0-064A-8C9E-3907A57878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DE470E-7D65-4D43-86B9-9BEA15FFB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F920-4481-3144-A052-AADE41A519A9}" type="datetimeFigureOut">
              <a:rPr lang="de-DE" smtClean="0"/>
              <a:t>29.07.24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F97FFF-FACA-E243-95E3-C4D248D72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A56999-C55B-844A-8404-D092C4AC2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99EAA-5249-E747-A89E-F92B00E5A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1873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0E138F8-EC22-7D4C-87F3-2CA832A684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E825BAB-0DFE-1841-BE6D-E581192542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71C4A1-F864-4B4A-9254-6B6923F8B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F920-4481-3144-A052-AADE41A519A9}" type="datetimeFigureOut">
              <a:rPr lang="de-DE" smtClean="0"/>
              <a:t>29.07.24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4ADACBC-9D96-2341-9D7D-C2FC2A173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635FCF-84FF-3347-8F66-555033620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99EAA-5249-E747-A89E-F92B00E5A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43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9FEEE9-9588-A841-9C95-91A5C166D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39C7C6-C988-B24D-992E-3F8DBF8C0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F2F1B3F-36B3-8641-9D25-10196ED74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F920-4481-3144-A052-AADE41A519A9}" type="datetimeFigureOut">
              <a:rPr lang="de-DE" smtClean="0"/>
              <a:t>29.07.24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71E14B-2ACE-8D43-886C-86C25BE13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18E259C-15AE-4C44-ABB7-FA7D2BC94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99EAA-5249-E747-A89E-F92B00E5A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8191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0781E2-01EE-7B43-A858-57C68C8B5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7216CE-AB25-6540-A95F-BE21D8EC4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F1362A-73EF-3947-BC1C-D8D7AED45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F920-4481-3144-A052-AADE41A519A9}" type="datetimeFigureOut">
              <a:rPr lang="de-DE" smtClean="0"/>
              <a:t>29.07.24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6037AE-BBBF-C842-9BFC-F0A8C591A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BE2A24-DAA3-9546-82BB-9A3BFE279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99EAA-5249-E747-A89E-F92B00E5A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3474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CBFDA6-F351-EF40-B844-C88A9FD01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E4678D-B23C-B04C-94EF-B9D8367C9E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6BF13AA-D972-1544-9229-29185C2215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97988CB-1CC8-1446-8C57-CA547409B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F920-4481-3144-A052-AADE41A519A9}" type="datetimeFigureOut">
              <a:rPr lang="de-DE" smtClean="0"/>
              <a:t>29.07.24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10AE41-2A81-4446-9A75-21DBCDD3B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1E29327-23BE-0244-B444-05FE93F4D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99EAA-5249-E747-A89E-F92B00E5A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8352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0C640B-C833-9B43-8698-11347D1A7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CC25CA-DBE2-C14A-9C87-FD9664619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C764D41-5C2D-BF4A-A06B-7D833E6B84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C083732-2D02-DD4B-9AD0-C722E7D80A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0F03BCA-C935-7E40-89B1-B1CC2A5177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7A70A6A-EF78-C141-BE18-B28338A3B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F920-4481-3144-A052-AADE41A519A9}" type="datetimeFigureOut">
              <a:rPr lang="de-DE" smtClean="0"/>
              <a:t>29.07.24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EA4C0E0-D77E-4C4D-A304-5855287B7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52D33CC-7455-E04B-9E4A-BAF4EA203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99EAA-5249-E747-A89E-F92B00E5A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140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A49E69-131A-AF44-BB11-DC9C77180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A7DF5DB-4C2D-CA48-A300-357CDCD2C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F920-4481-3144-A052-AADE41A519A9}" type="datetimeFigureOut">
              <a:rPr lang="de-DE" smtClean="0"/>
              <a:t>29.07.24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760540F-5890-F84B-9A03-8ED24AC39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AF14A9F-BF70-8041-BAB6-968DF7A0B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99EAA-5249-E747-A89E-F92B00E5A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1313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B3BCBEC-BDD7-1E44-B7A2-E4C2D4A8E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F920-4481-3144-A052-AADE41A519A9}" type="datetimeFigureOut">
              <a:rPr lang="de-DE" smtClean="0"/>
              <a:t>29.07.24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4827819-A759-7546-BD05-78E9EF01F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EC633E-D319-0446-B80C-1FB76AC2B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99EAA-5249-E747-A89E-F92B00E5A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4859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248194-4F48-7A48-BFFE-1D338C44E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5C3134-1C7E-8242-921C-C54E7887B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5C51E16-7571-4541-BAC3-03B8B69606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582168A-FD8D-3B42-BBA9-909303A1F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F920-4481-3144-A052-AADE41A519A9}" type="datetimeFigureOut">
              <a:rPr lang="de-DE" smtClean="0"/>
              <a:t>29.07.24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2C6A386-458C-2A4B-A50B-9AB9C6DB6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67DC30B-7747-304A-AF36-70C86028D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99EAA-5249-E747-A89E-F92B00E5A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6112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3631B0-4CA0-A54C-A1F4-439A3745C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697BFEF-BCB4-F043-AEF9-574A79456C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E34B744-4F12-5F4B-AD71-A0BE4BE7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CE96CA-610A-CE41-9FD0-6D613DC18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F920-4481-3144-A052-AADE41A519A9}" type="datetimeFigureOut">
              <a:rPr lang="de-DE" smtClean="0"/>
              <a:t>29.07.24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9D73D8C-D152-664E-AEAE-78BE3AB3B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3F1C0B4-7C87-5745-8159-99F3016B0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99EAA-5249-E747-A89E-F92B00E5A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378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701AC61-B0D2-DF4E-A307-4F32EB0A5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7756A19-AFB3-3242-A5A4-E1A4D44ED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4F112A1-1068-C247-9B33-0B91746DB5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7F920-4481-3144-A052-AADE41A519A9}" type="datetimeFigureOut">
              <a:rPr lang="de-DE" smtClean="0"/>
              <a:t>29.07.24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4F09FD-6922-A940-92CD-33C2599D33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A2B285-E785-5244-9491-B41FE63D5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99EAA-5249-E747-A89E-F92B00E5A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3678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139222-5D8D-C748-984D-5CBF36F9B9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8"/>
            <a:ext cx="4620584" cy="3534994"/>
          </a:xfrm>
        </p:spPr>
        <p:txBody>
          <a:bodyPr>
            <a:normAutofit/>
          </a:bodyPr>
          <a:lstStyle/>
          <a:p>
            <a:pPr algn="l"/>
            <a:r>
              <a:rPr lang="de-DE" sz="4400" b="1" dirty="0"/>
              <a:t>Trade in Health Care Labour -</a:t>
            </a:r>
            <a:br>
              <a:rPr lang="de-DE" sz="4400" b="1" dirty="0"/>
            </a:br>
            <a:r>
              <a:rPr lang="de-DE" sz="4400" b="1" dirty="0"/>
              <a:t>Global Care Chains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22BF217-5E84-0940-84A2-E6306DAEC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1100" y="4354990"/>
            <a:ext cx="4620584" cy="775494"/>
          </a:xfrm>
        </p:spPr>
        <p:txBody>
          <a:bodyPr>
            <a:noAutofit/>
          </a:bodyPr>
          <a:lstStyle/>
          <a:p>
            <a:pPr algn="l"/>
            <a:r>
              <a:rPr lang="de-DE" sz="2000" i="1" dirty="0"/>
              <a:t>Christa Wichterich/WIDE+</a:t>
            </a:r>
          </a:p>
          <a:p>
            <a:pPr algn="l"/>
            <a:r>
              <a:rPr lang="de-DE" sz="2000" i="1" dirty="0"/>
              <a:t>IAFFE Conference, Rome</a:t>
            </a:r>
          </a:p>
          <a:p>
            <a:pPr algn="l"/>
            <a:r>
              <a:rPr lang="de-DE" sz="2000" i="1" dirty="0"/>
              <a:t>04.07.2024</a:t>
            </a:r>
          </a:p>
        </p:txBody>
      </p:sp>
      <p:pic>
        <p:nvPicPr>
          <p:cNvPr id="5" name="Afbeelding 4" descr="Afbeelding met tekst, Lettertype, logo, Graphics&#10;&#10;Automatisch gegenereerde beschrijving">
            <a:extLst>
              <a:ext uri="{FF2B5EF4-FFF2-40B4-BE49-F238E27FC236}">
                <a16:creationId xmlns:a16="http://schemas.microsoft.com/office/drawing/2014/main" id="{8DD00BD1-DE2F-4AC9-A519-0718877D18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253" y="1804225"/>
            <a:ext cx="4942280" cy="3249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257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EFF85BDF-DC7B-9641-A115-498A9F577C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1079" y="233916"/>
            <a:ext cx="3538889" cy="409745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BF19D6-565E-5D44-B4A8-1982A1894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>
                <a:solidFill>
                  <a:srgbClr val="C2005C"/>
                </a:solidFill>
              </a:rPr>
              <a:t>Global Care Chains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0E5A05-67F0-CC4F-9E78-3301E275D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46" y="1825625"/>
            <a:ext cx="8082516" cy="435133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de-DE" sz="3200" dirty="0" err="1"/>
              <a:t>Shortage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health</a:t>
            </a:r>
            <a:r>
              <a:rPr lang="de-DE" sz="3200" dirty="0"/>
              <a:t> care professionals </a:t>
            </a:r>
            <a:r>
              <a:rPr lang="de-DE" sz="3200" dirty="0">
                <a:sym typeface="Wingdings" pitchFamily="2" charset="2"/>
              </a:rPr>
              <a:t> </a:t>
            </a:r>
            <a:r>
              <a:rPr lang="de-DE" sz="3200" dirty="0" err="1">
                <a:sym typeface="Wingdings" pitchFamily="2" charset="2"/>
              </a:rPr>
              <a:t>crisis</a:t>
            </a:r>
            <a:r>
              <a:rPr lang="de-DE" sz="3200" dirty="0">
                <a:sym typeface="Wingdings" pitchFamily="2" charset="2"/>
              </a:rPr>
              <a:t> </a:t>
            </a:r>
            <a:r>
              <a:rPr lang="de-DE" sz="3200" dirty="0" err="1">
                <a:sym typeface="Wingdings" pitchFamily="2" charset="2"/>
              </a:rPr>
              <a:t>of</a:t>
            </a:r>
            <a:r>
              <a:rPr lang="de-DE" sz="3200" dirty="0">
                <a:sym typeface="Wingdings" pitchFamily="2" charset="2"/>
              </a:rPr>
              <a:t> </a:t>
            </a:r>
            <a:r>
              <a:rPr lang="de-DE" sz="3200" dirty="0" err="1">
                <a:sym typeface="Wingdings" pitchFamily="2" charset="2"/>
              </a:rPr>
              <a:t>social</a:t>
            </a:r>
            <a:r>
              <a:rPr lang="de-DE" sz="3200" dirty="0">
                <a:sym typeface="Wingdings" pitchFamily="2" charset="2"/>
              </a:rPr>
              <a:t> </a:t>
            </a:r>
            <a:r>
              <a:rPr lang="de-DE" sz="3200" dirty="0" err="1">
                <a:sym typeface="Wingdings" pitchFamily="2" charset="2"/>
              </a:rPr>
              <a:t>reproduction</a:t>
            </a:r>
            <a:endParaRPr lang="de-DE" sz="3200" dirty="0"/>
          </a:p>
          <a:p>
            <a:pPr>
              <a:buFont typeface="Wingdings" pitchFamily="2" charset="2"/>
              <a:buChar char="Ø"/>
            </a:pPr>
            <a:r>
              <a:rPr lang="de-DE" sz="3200" dirty="0"/>
              <a:t>„</a:t>
            </a:r>
            <a:r>
              <a:rPr lang="de-DE" sz="3200" dirty="0" err="1"/>
              <a:t>Spatial</a:t>
            </a:r>
            <a:r>
              <a:rPr lang="de-DE" sz="3200" dirty="0"/>
              <a:t> fix“ – </a:t>
            </a:r>
            <a:r>
              <a:rPr lang="de-DE" sz="3200" dirty="0" err="1"/>
              <a:t>recruitment</a:t>
            </a:r>
            <a:r>
              <a:rPr lang="de-DE" sz="3200" dirty="0"/>
              <a:t> &amp; </a:t>
            </a:r>
            <a:r>
              <a:rPr lang="de-DE" sz="3200" dirty="0" err="1"/>
              <a:t>commodification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skilled</a:t>
            </a:r>
            <a:r>
              <a:rPr lang="de-DE" sz="3200" dirty="0"/>
              <a:t> </a:t>
            </a:r>
            <a:r>
              <a:rPr lang="de-DE" sz="3200" dirty="0" err="1"/>
              <a:t>labour</a:t>
            </a:r>
            <a:r>
              <a:rPr lang="de-DE" sz="3200" dirty="0"/>
              <a:t> </a:t>
            </a:r>
            <a:r>
              <a:rPr lang="de-DE" sz="3200" dirty="0" err="1"/>
              <a:t>by</a:t>
            </a:r>
            <a:r>
              <a:rPr lang="de-DE" sz="3200" dirty="0"/>
              <a:t> Global North </a:t>
            </a:r>
            <a:r>
              <a:rPr lang="de-DE" sz="3200" dirty="0" err="1"/>
              <a:t>from</a:t>
            </a:r>
            <a:r>
              <a:rPr lang="de-DE" sz="3200" dirty="0"/>
              <a:t> Global South </a:t>
            </a:r>
            <a:r>
              <a:rPr lang="de-DE" sz="3200" dirty="0" err="1"/>
              <a:t>through</a:t>
            </a:r>
            <a:r>
              <a:rPr lang="de-DE" sz="3200" dirty="0"/>
              <a:t> bilateral </a:t>
            </a:r>
            <a:r>
              <a:rPr lang="de-DE" sz="3200" dirty="0" err="1"/>
              <a:t>agreements</a:t>
            </a:r>
            <a:endParaRPr lang="de-DE" sz="3200" dirty="0"/>
          </a:p>
          <a:p>
            <a:pPr>
              <a:buFont typeface="Wingdings" pitchFamily="2" charset="2"/>
              <a:buChar char="Ø"/>
            </a:pPr>
            <a:r>
              <a:rPr lang="de-DE" sz="3200" dirty="0"/>
              <a:t>Global </a:t>
            </a:r>
            <a:r>
              <a:rPr lang="de-DE" sz="3200" dirty="0" err="1"/>
              <a:t>inequalities</a:t>
            </a:r>
            <a:r>
              <a:rPr lang="de-DE" sz="3200" dirty="0"/>
              <a:t> =                                                        </a:t>
            </a:r>
            <a:r>
              <a:rPr lang="de-DE" sz="3200" dirty="0" err="1"/>
              <a:t>precondition</a:t>
            </a:r>
            <a:r>
              <a:rPr lang="de-DE" sz="3200" dirty="0"/>
              <a:t> &amp; </a:t>
            </a:r>
            <a:r>
              <a:rPr lang="de-DE" sz="3200" dirty="0" err="1"/>
              <a:t>result</a:t>
            </a:r>
            <a:endParaRPr lang="de-DE" sz="3200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5C3B601-33BC-1D4A-ABBA-5225ED1624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1" y="15179"/>
            <a:ext cx="1624264" cy="1011913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CC5EBB6C-EED4-5D44-A56C-69CF40324FB1}"/>
              </a:ext>
            </a:extLst>
          </p:cNvPr>
          <p:cNvSpPr txBox="1"/>
          <p:nvPr/>
        </p:nvSpPr>
        <p:spPr>
          <a:xfrm>
            <a:off x="10229850" y="4331970"/>
            <a:ext cx="1962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https://</a:t>
            </a:r>
            <a:r>
              <a:rPr lang="de-DE" sz="1200" dirty="0" err="1"/>
              <a:t>www.redkite.co.in</a:t>
            </a:r>
            <a:r>
              <a:rPr lang="de-DE" sz="1200" dirty="0"/>
              <a:t>/become-a-registered-nurse-in-malta-in-just-4-months-golden-opportunity-to-work-across-europe-uk-bridging-program-for-indian-nurses/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4FC0D85-4774-D144-8CF1-1080D11E14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4840" y="4194810"/>
            <a:ext cx="4880610" cy="266319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DFEA7F18-C110-B34A-90BC-D6B60AB24FF1}"/>
              </a:ext>
            </a:extLst>
          </p:cNvPr>
          <p:cNvSpPr txBox="1"/>
          <p:nvPr/>
        </p:nvSpPr>
        <p:spPr>
          <a:xfrm>
            <a:off x="2297431" y="6183630"/>
            <a:ext cx="2092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https://</a:t>
            </a:r>
            <a:r>
              <a:rPr lang="de-DE" sz="1200" dirty="0" err="1"/>
              <a:t>www.facebook.com</a:t>
            </a:r>
            <a:r>
              <a:rPr lang="de-DE" sz="1200" dirty="0"/>
              <a:t>/</a:t>
            </a:r>
            <a:r>
              <a:rPr lang="de-DE" sz="1200" dirty="0" err="1"/>
              <a:t>groups</a:t>
            </a:r>
            <a:r>
              <a:rPr lang="de-DE" sz="1200" dirty="0"/>
              <a:t>/</a:t>
            </a:r>
            <a:r>
              <a:rPr lang="de-DE" sz="1200" dirty="0" err="1"/>
              <a:t>germanyneedsfilipinonurses</a:t>
            </a:r>
            <a:r>
              <a:rPr lang="de-DE" sz="1200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326246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ach rechts gekrümmter Pfeil 14">
            <a:extLst>
              <a:ext uri="{FF2B5EF4-FFF2-40B4-BE49-F238E27FC236}">
                <a16:creationId xmlns:a16="http://schemas.microsoft.com/office/drawing/2014/main" id="{0702AE8F-4164-994F-8980-0A1DC14AF803}"/>
              </a:ext>
            </a:extLst>
          </p:cNvPr>
          <p:cNvSpPr/>
          <p:nvPr/>
        </p:nvSpPr>
        <p:spPr>
          <a:xfrm>
            <a:off x="3814763" y="1824686"/>
            <a:ext cx="1576134" cy="407605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3" name="Nach oben gekrümmter Pfeil 12">
            <a:extLst>
              <a:ext uri="{FF2B5EF4-FFF2-40B4-BE49-F238E27FC236}">
                <a16:creationId xmlns:a16="http://schemas.microsoft.com/office/drawing/2014/main" id="{0C395339-F60E-2047-8B0D-01549487DE0F}"/>
              </a:ext>
            </a:extLst>
          </p:cNvPr>
          <p:cNvSpPr/>
          <p:nvPr/>
        </p:nvSpPr>
        <p:spPr>
          <a:xfrm rot="18181548">
            <a:off x="4971132" y="3239781"/>
            <a:ext cx="5027404" cy="17488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DD7EC9-20C0-E840-B03C-2133F8E70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7934"/>
            <a:ext cx="12192000" cy="1045026"/>
          </a:xfrm>
        </p:spPr>
        <p:txBody>
          <a:bodyPr>
            <a:noAutofit/>
          </a:bodyPr>
          <a:lstStyle/>
          <a:p>
            <a:pPr algn="ctr"/>
            <a:r>
              <a:rPr lang="de-DE" sz="4000" b="1" dirty="0" err="1"/>
              <a:t>Map</a:t>
            </a:r>
            <a:r>
              <a:rPr lang="de-DE" sz="4000" b="1" dirty="0"/>
              <a:t> </a:t>
            </a:r>
            <a:r>
              <a:rPr lang="de-DE" sz="4000" b="1" dirty="0" err="1"/>
              <a:t>of</a:t>
            </a:r>
            <a:r>
              <a:rPr lang="de-DE" sz="4000" b="1" dirty="0"/>
              <a:t> </a:t>
            </a:r>
            <a:r>
              <a:rPr lang="de-DE" sz="4000" b="1" dirty="0" err="1"/>
              <a:t>Interests</a:t>
            </a:r>
            <a:r>
              <a:rPr lang="de-DE" sz="4000" b="1" dirty="0"/>
              <a:t> in Migration </a:t>
            </a:r>
            <a:r>
              <a:rPr lang="de-DE" sz="4000" b="1" dirty="0" err="1"/>
              <a:t>of</a:t>
            </a:r>
            <a:r>
              <a:rPr lang="de-DE" sz="4000" b="1" dirty="0"/>
              <a:t> </a:t>
            </a:r>
            <a:r>
              <a:rPr lang="de-DE" sz="4000" b="1" dirty="0" err="1"/>
              <a:t>Nurses</a:t>
            </a:r>
            <a:endParaRPr lang="de-DE" sz="4000" b="1" dirty="0"/>
          </a:p>
        </p:txBody>
      </p:sp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F2380932-0A4E-204B-96FD-5A894FA993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6808272"/>
              </p:ext>
            </p:extLst>
          </p:nvPr>
        </p:nvGraphicFramePr>
        <p:xfrm>
          <a:off x="-1" y="966158"/>
          <a:ext cx="12192001" cy="58918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hteck 3">
            <a:extLst>
              <a:ext uri="{FF2B5EF4-FFF2-40B4-BE49-F238E27FC236}">
                <a16:creationId xmlns:a16="http://schemas.microsoft.com/office/drawing/2014/main" id="{8DE78D55-625D-DB43-991D-8D7E10D219FD}"/>
              </a:ext>
            </a:extLst>
          </p:cNvPr>
          <p:cNvSpPr/>
          <p:nvPr/>
        </p:nvSpPr>
        <p:spPr>
          <a:xfrm>
            <a:off x="338202" y="1824687"/>
            <a:ext cx="2254685" cy="111481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/>
              <a:t>Export </a:t>
            </a:r>
            <a:r>
              <a:rPr lang="de-DE" sz="2000" dirty="0" err="1"/>
              <a:t>of</a:t>
            </a:r>
            <a:r>
              <a:rPr lang="de-DE" sz="2000" dirty="0"/>
              <a:t> Labour:</a:t>
            </a:r>
          </a:p>
          <a:p>
            <a:pPr algn="ctr"/>
            <a:r>
              <a:rPr lang="de-DE" sz="2000" dirty="0"/>
              <a:t>Development</a:t>
            </a:r>
          </a:p>
          <a:p>
            <a:pPr algn="ctr"/>
            <a:r>
              <a:rPr lang="de-DE" sz="2000" dirty="0" err="1"/>
              <a:t>Strategy</a:t>
            </a:r>
            <a:endParaRPr lang="de-DE" sz="2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995D326B-972F-A54F-A4B2-79CB6F556DE7}"/>
              </a:ext>
            </a:extLst>
          </p:cNvPr>
          <p:cNvSpPr/>
          <p:nvPr/>
        </p:nvSpPr>
        <p:spPr>
          <a:xfrm>
            <a:off x="9593619" y="1541327"/>
            <a:ext cx="2254685" cy="111481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/>
              <a:t>Import </a:t>
            </a:r>
            <a:r>
              <a:rPr lang="de-DE" sz="2000" dirty="0" err="1"/>
              <a:t>of</a:t>
            </a:r>
            <a:r>
              <a:rPr lang="de-DE" sz="2000" dirty="0"/>
              <a:t> Labour:</a:t>
            </a:r>
          </a:p>
          <a:p>
            <a:pPr algn="ctr"/>
            <a:r>
              <a:rPr lang="de-DE" sz="2000" dirty="0" err="1"/>
              <a:t>Strategy</a:t>
            </a:r>
            <a:r>
              <a:rPr lang="de-DE" sz="2000" dirty="0"/>
              <a:t> </a:t>
            </a:r>
            <a:r>
              <a:rPr lang="de-DE" sz="2000" dirty="0" err="1"/>
              <a:t>of</a:t>
            </a:r>
            <a:r>
              <a:rPr lang="de-DE" sz="2000" dirty="0"/>
              <a:t> </a:t>
            </a:r>
            <a:r>
              <a:rPr lang="de-DE" sz="2000" dirty="0" err="1"/>
              <a:t>Social</a:t>
            </a:r>
            <a:r>
              <a:rPr lang="de-DE" sz="2000" dirty="0"/>
              <a:t> </a:t>
            </a:r>
            <a:r>
              <a:rPr lang="de-DE" sz="2000" dirty="0" err="1"/>
              <a:t>Reproduction</a:t>
            </a:r>
            <a:endParaRPr lang="de-DE" sz="2000" dirty="0"/>
          </a:p>
        </p:txBody>
      </p:sp>
      <p:sp>
        <p:nvSpPr>
          <p:cNvPr id="6" name="Diagonal liegende Ecken des Rechtecks schneiden 5">
            <a:extLst>
              <a:ext uri="{FF2B5EF4-FFF2-40B4-BE49-F238E27FC236}">
                <a16:creationId xmlns:a16="http://schemas.microsoft.com/office/drawing/2014/main" id="{0BF6A4FE-DFEC-FA4D-A64E-024D994D8C9D}"/>
              </a:ext>
            </a:extLst>
          </p:cNvPr>
          <p:cNvSpPr/>
          <p:nvPr/>
        </p:nvSpPr>
        <p:spPr>
          <a:xfrm>
            <a:off x="5323388" y="5397123"/>
            <a:ext cx="1815966" cy="1414666"/>
          </a:xfrm>
          <a:prstGeom prst="snip2Diag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Labour Brokers, </a:t>
            </a:r>
            <a:r>
              <a:rPr lang="de-DE" sz="2400" dirty="0" err="1">
                <a:solidFill>
                  <a:schemeClr val="bg1"/>
                </a:solidFill>
              </a:rPr>
              <a:t>Agencies</a:t>
            </a:r>
            <a:endParaRPr lang="de-DE" sz="2400" dirty="0">
              <a:solidFill>
                <a:schemeClr val="bg1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2E332EE-AA3A-2940-9524-BAADA700F7D3}"/>
              </a:ext>
            </a:extLst>
          </p:cNvPr>
          <p:cNvSpPr/>
          <p:nvPr/>
        </p:nvSpPr>
        <p:spPr>
          <a:xfrm>
            <a:off x="9953303" y="5710988"/>
            <a:ext cx="2285365" cy="110058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Care </a:t>
            </a:r>
            <a:r>
              <a:rPr lang="de-DE" sz="2000" b="1" dirty="0" err="1">
                <a:solidFill>
                  <a:schemeClr val="tx1"/>
                </a:solidFill>
              </a:rPr>
              <a:t>Gain</a:t>
            </a:r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</a:rPr>
              <a:t> in </a:t>
            </a:r>
            <a:r>
              <a:rPr lang="de-DE" sz="2000" b="1" dirty="0" err="1">
                <a:solidFill>
                  <a:schemeClr val="tx1"/>
                </a:solidFill>
              </a:rPr>
              <a:t>receiving</a:t>
            </a:r>
            <a:r>
              <a:rPr lang="de-DE" sz="2000" b="1" dirty="0">
                <a:solidFill>
                  <a:schemeClr val="tx1"/>
                </a:solidFill>
              </a:rPr>
              <a:t> </a:t>
            </a:r>
            <a:r>
              <a:rPr lang="de-DE" sz="2000" b="1" dirty="0" err="1">
                <a:solidFill>
                  <a:schemeClr val="tx1"/>
                </a:solidFill>
              </a:rPr>
              <a:t>country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F2A17A92-9040-644F-A1AA-BC313BEF7256}"/>
              </a:ext>
            </a:extLst>
          </p:cNvPr>
          <p:cNvGrpSpPr/>
          <p:nvPr/>
        </p:nvGrpSpPr>
        <p:grpSpPr>
          <a:xfrm>
            <a:off x="75251" y="5450571"/>
            <a:ext cx="2993740" cy="1395137"/>
            <a:chOff x="202054" y="3635249"/>
            <a:chExt cx="2993740" cy="1395137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6EDBE63-1CC4-C04A-A002-25751A1EAFE6}"/>
                </a:ext>
              </a:extLst>
            </p:cNvPr>
            <p:cNvSpPr/>
            <p:nvPr/>
          </p:nvSpPr>
          <p:spPr>
            <a:xfrm>
              <a:off x="202054" y="3635249"/>
              <a:ext cx="2993740" cy="1395137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Oval 4">
              <a:extLst>
                <a:ext uri="{FF2B5EF4-FFF2-40B4-BE49-F238E27FC236}">
                  <a16:creationId xmlns:a16="http://schemas.microsoft.com/office/drawing/2014/main" id="{2E2D345F-394A-614B-B9D5-8707EB8DD6E2}"/>
                </a:ext>
              </a:extLst>
            </p:cNvPr>
            <p:cNvSpPr txBox="1"/>
            <p:nvPr/>
          </p:nvSpPr>
          <p:spPr>
            <a:xfrm>
              <a:off x="640477" y="3839562"/>
              <a:ext cx="2116894" cy="98651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130" tIns="24130" rIns="24130" bIns="2413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1900" b="1" kern="1200" dirty="0">
                  <a:solidFill>
                    <a:schemeClr val="tx1"/>
                  </a:solidFill>
                </a:rPr>
                <a:t>Care Drain</a:t>
              </a:r>
            </a:p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1900" b="1" kern="1200" dirty="0">
                  <a:solidFill>
                    <a:schemeClr val="tx1"/>
                  </a:solidFill>
                </a:rPr>
                <a:t>Lack </a:t>
              </a:r>
              <a:r>
                <a:rPr lang="de-DE" sz="1900" b="1" kern="1200" dirty="0" err="1">
                  <a:solidFill>
                    <a:schemeClr val="tx1"/>
                  </a:solidFill>
                </a:rPr>
                <a:t>of</a:t>
              </a:r>
              <a:r>
                <a:rPr lang="de-DE" sz="1900" b="1" kern="1200" dirty="0">
                  <a:solidFill>
                    <a:schemeClr val="tx1"/>
                  </a:solidFill>
                </a:rPr>
                <a:t> </a:t>
              </a:r>
              <a:r>
                <a:rPr lang="de-DE" sz="1900" b="1" kern="1200" dirty="0" err="1">
                  <a:solidFill>
                    <a:schemeClr val="tx1"/>
                  </a:solidFill>
                </a:rPr>
                <a:t>health</a:t>
              </a:r>
              <a:r>
                <a:rPr lang="de-DE" sz="1900" b="1" kern="1200" dirty="0">
                  <a:solidFill>
                    <a:schemeClr val="tx1"/>
                  </a:solidFill>
                </a:rPr>
                <a:t> care </a:t>
              </a:r>
              <a:r>
                <a:rPr lang="de-DE" sz="1900" b="1" kern="1200" dirty="0" err="1">
                  <a:solidFill>
                    <a:schemeClr val="tx1"/>
                  </a:solidFill>
                </a:rPr>
                <a:t>staff</a:t>
              </a:r>
              <a:r>
                <a:rPr lang="de-DE" sz="1900" b="1" kern="1200" dirty="0">
                  <a:solidFill>
                    <a:schemeClr val="tx1"/>
                  </a:solidFill>
                </a:rPr>
                <a:t> in </a:t>
              </a:r>
              <a:r>
                <a:rPr lang="de-DE" sz="1900" b="1" kern="1200" dirty="0" err="1">
                  <a:solidFill>
                    <a:schemeClr val="tx1"/>
                  </a:solidFill>
                </a:rPr>
                <a:t>sending</a:t>
              </a:r>
              <a:r>
                <a:rPr lang="de-DE" sz="1900" b="1" kern="1200" dirty="0">
                  <a:solidFill>
                    <a:schemeClr val="tx1"/>
                  </a:solidFill>
                </a:rPr>
                <a:t> </a:t>
              </a:r>
              <a:r>
                <a:rPr lang="de-DE" sz="1900" b="1" kern="1200" dirty="0" err="1">
                  <a:solidFill>
                    <a:schemeClr val="tx1"/>
                  </a:solidFill>
                </a:rPr>
                <a:t>country</a:t>
              </a:r>
              <a:endParaRPr lang="de-DE" sz="1900" b="1" kern="1200" dirty="0">
                <a:solidFill>
                  <a:schemeClr val="tx1"/>
                </a:solidFill>
              </a:endParaRPr>
            </a:p>
          </p:txBody>
        </p:sp>
      </p:grpSp>
      <p:pic>
        <p:nvPicPr>
          <p:cNvPr id="18" name="Grafik 17">
            <a:extLst>
              <a:ext uri="{FF2B5EF4-FFF2-40B4-BE49-F238E27FC236}">
                <a16:creationId xmlns:a16="http://schemas.microsoft.com/office/drawing/2014/main" id="{C51D0C31-B7B0-1048-8C92-E621A2B7E5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031" y="15179"/>
            <a:ext cx="1624264" cy="1011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964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0" y="1"/>
            <a:ext cx="9372600" cy="1083733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endParaRPr lang="de-DE" dirty="0"/>
          </a:p>
        </p:txBody>
      </p:sp>
      <p:sp>
        <p:nvSpPr>
          <p:cNvPr id="25610" name="AutoShape 1034"/>
          <p:cNvSpPr>
            <a:spLocks noChangeArrowheads="1"/>
          </p:cNvSpPr>
          <p:nvPr/>
        </p:nvSpPr>
        <p:spPr bwMode="auto">
          <a:xfrm>
            <a:off x="4085095" y="-24285"/>
            <a:ext cx="606964" cy="685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5612" name="AutoShape 1036"/>
          <p:cNvSpPr>
            <a:spLocks noChangeArrowheads="1"/>
          </p:cNvSpPr>
          <p:nvPr/>
        </p:nvSpPr>
        <p:spPr bwMode="auto">
          <a:xfrm>
            <a:off x="6439755" y="22376"/>
            <a:ext cx="762000" cy="6096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5611" name="Rectangle 1035"/>
          <p:cNvSpPr>
            <a:spLocks noChangeArrowheads="1"/>
          </p:cNvSpPr>
          <p:nvPr/>
        </p:nvSpPr>
        <p:spPr bwMode="auto">
          <a:xfrm>
            <a:off x="7201756" y="-11680"/>
            <a:ext cx="2655131" cy="720048"/>
          </a:xfrm>
          <a:prstGeom prst="rect">
            <a:avLst/>
          </a:prstGeom>
          <a:solidFill>
            <a:srgbClr val="C200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3600" dirty="0">
                <a:solidFill>
                  <a:srgbClr val="FFFFFF"/>
                </a:solidFill>
              </a:rPr>
              <a:t>Care Chains</a:t>
            </a:r>
          </a:p>
        </p:txBody>
      </p:sp>
      <p:sp>
        <p:nvSpPr>
          <p:cNvPr id="25608" name="Rectangle 1032"/>
          <p:cNvSpPr>
            <a:spLocks noChangeArrowheads="1"/>
          </p:cNvSpPr>
          <p:nvPr/>
        </p:nvSpPr>
        <p:spPr bwMode="auto">
          <a:xfrm>
            <a:off x="4692060" y="-28613"/>
            <a:ext cx="1981283" cy="720048"/>
          </a:xfrm>
          <a:prstGeom prst="rect">
            <a:avLst/>
          </a:prstGeom>
          <a:solidFill>
            <a:srgbClr val="C200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3600" dirty="0">
                <a:solidFill>
                  <a:srgbClr val="FFFFFF"/>
                </a:solidFill>
              </a:rPr>
              <a:t>national</a:t>
            </a:r>
          </a:p>
        </p:txBody>
      </p:sp>
      <p:sp>
        <p:nvSpPr>
          <p:cNvPr id="25607" name="Rectangle 1031"/>
          <p:cNvSpPr>
            <a:spLocks noChangeArrowheads="1"/>
          </p:cNvSpPr>
          <p:nvPr/>
        </p:nvSpPr>
        <p:spPr bwMode="auto">
          <a:xfrm>
            <a:off x="2292987" y="-11585"/>
            <a:ext cx="1913607" cy="736885"/>
          </a:xfrm>
          <a:prstGeom prst="rect">
            <a:avLst/>
          </a:prstGeom>
          <a:solidFill>
            <a:srgbClr val="C200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3600" dirty="0">
                <a:solidFill>
                  <a:schemeClr val="bg1"/>
                </a:solidFill>
              </a:rPr>
              <a:t>Trans</a:t>
            </a:r>
          </a:p>
        </p:txBody>
      </p:sp>
      <p:sp>
        <p:nvSpPr>
          <p:cNvPr id="13" name="Rectangle 1035"/>
          <p:cNvSpPr>
            <a:spLocks noChangeArrowheads="1"/>
          </p:cNvSpPr>
          <p:nvPr/>
        </p:nvSpPr>
        <p:spPr bwMode="auto">
          <a:xfrm>
            <a:off x="7354156" y="6171166"/>
            <a:ext cx="2655131" cy="684971"/>
          </a:xfrm>
          <a:prstGeom prst="rect">
            <a:avLst/>
          </a:prstGeom>
          <a:solidFill>
            <a:srgbClr val="C200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3600" dirty="0">
                <a:solidFill>
                  <a:srgbClr val="FFFFFF"/>
                </a:solidFill>
              </a:rPr>
              <a:t>Care Drain</a:t>
            </a:r>
          </a:p>
        </p:txBody>
      </p:sp>
      <p:sp>
        <p:nvSpPr>
          <p:cNvPr id="14" name="AutoShape 1036"/>
          <p:cNvSpPr>
            <a:spLocks noChangeArrowheads="1"/>
          </p:cNvSpPr>
          <p:nvPr/>
        </p:nvSpPr>
        <p:spPr bwMode="auto">
          <a:xfrm>
            <a:off x="6592155" y="6171166"/>
            <a:ext cx="762000" cy="684971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1" name="Rectangle 1032"/>
          <p:cNvSpPr>
            <a:spLocks noChangeArrowheads="1"/>
          </p:cNvSpPr>
          <p:nvPr/>
        </p:nvSpPr>
        <p:spPr bwMode="auto">
          <a:xfrm>
            <a:off x="4786740" y="6171165"/>
            <a:ext cx="1981283" cy="684972"/>
          </a:xfrm>
          <a:prstGeom prst="rect">
            <a:avLst/>
          </a:prstGeom>
          <a:solidFill>
            <a:srgbClr val="C200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3600" dirty="0">
                <a:solidFill>
                  <a:srgbClr val="FFFFFF"/>
                </a:solidFill>
              </a:rPr>
              <a:t>national</a:t>
            </a:r>
          </a:p>
        </p:txBody>
      </p:sp>
      <p:sp>
        <p:nvSpPr>
          <p:cNvPr id="15" name="AutoShape 1034"/>
          <p:cNvSpPr>
            <a:spLocks noChangeArrowheads="1"/>
          </p:cNvSpPr>
          <p:nvPr/>
        </p:nvSpPr>
        <p:spPr bwMode="auto">
          <a:xfrm>
            <a:off x="4085095" y="6191238"/>
            <a:ext cx="759364" cy="700629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" name="Rectangle 1031"/>
          <p:cNvSpPr>
            <a:spLocks noChangeArrowheads="1"/>
          </p:cNvSpPr>
          <p:nvPr/>
        </p:nvSpPr>
        <p:spPr bwMode="auto">
          <a:xfrm>
            <a:off x="2385527" y="6205032"/>
            <a:ext cx="1739643" cy="684973"/>
          </a:xfrm>
          <a:prstGeom prst="rect">
            <a:avLst/>
          </a:prstGeom>
          <a:solidFill>
            <a:srgbClr val="C200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3600" dirty="0">
                <a:solidFill>
                  <a:schemeClr val="bg1"/>
                </a:solidFill>
              </a:rPr>
              <a:t>Trans</a:t>
            </a:r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343891" y="956564"/>
            <a:ext cx="10848108" cy="5401409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buFont typeface="Wingdings" charset="0"/>
              <a:buNone/>
            </a:pPr>
            <a:r>
              <a:rPr lang="de-DE" dirty="0"/>
              <a:t>  </a:t>
            </a:r>
            <a:endParaRPr lang="de-DE" b="1" dirty="0"/>
          </a:p>
          <a:p>
            <a:pPr marL="0">
              <a:lnSpc>
                <a:spcPct val="80000"/>
              </a:lnSpc>
              <a:spcBef>
                <a:spcPts val="0"/>
              </a:spcBef>
              <a:buFont typeface="Wingdings" charset="2"/>
              <a:buChar char="Ø"/>
            </a:pPr>
            <a:r>
              <a:rPr lang="de-DE" b="1" dirty="0" err="1"/>
              <a:t>Pandemic</a:t>
            </a:r>
            <a:r>
              <a:rPr lang="de-DE" dirty="0"/>
              <a:t> </a:t>
            </a:r>
            <a:r>
              <a:rPr lang="de-DE" dirty="0" err="1"/>
              <a:t>intensified</a:t>
            </a:r>
            <a:r>
              <a:rPr lang="de-DE" dirty="0"/>
              <a:t> </a:t>
            </a:r>
            <a:r>
              <a:rPr lang="de-DE" dirty="0" err="1"/>
              <a:t>recruitment</a:t>
            </a:r>
            <a:r>
              <a:rPr lang="de-DE" dirty="0"/>
              <a:t> &amp; </a:t>
            </a:r>
            <a:r>
              <a:rPr lang="de-DE" dirty="0" err="1"/>
              <a:t>outmigration</a:t>
            </a:r>
            <a:endParaRPr lang="de-DE" dirty="0"/>
          </a:p>
          <a:p>
            <a:pPr marL="0">
              <a:lnSpc>
                <a:spcPct val="80000"/>
              </a:lnSpc>
              <a:spcBef>
                <a:spcPts val="0"/>
              </a:spcBef>
              <a:buFont typeface="Wingdings" charset="2"/>
              <a:buChar char="Ø"/>
            </a:pPr>
            <a:endParaRPr lang="de-DE" dirty="0"/>
          </a:p>
          <a:p>
            <a:pPr marL="0">
              <a:lnSpc>
                <a:spcPct val="80000"/>
              </a:lnSpc>
              <a:spcBef>
                <a:spcPts val="0"/>
              </a:spcBef>
              <a:buFont typeface="Wingdings" charset="2"/>
              <a:buChar char="Ø"/>
            </a:pPr>
            <a:r>
              <a:rPr lang="de-DE" b="1" dirty="0"/>
              <a:t>Care </a:t>
            </a:r>
            <a:r>
              <a:rPr lang="de-DE" b="1" dirty="0" err="1"/>
              <a:t>extractivism</a:t>
            </a:r>
            <a:r>
              <a:rPr lang="de-DE" b="1" dirty="0"/>
              <a:t> in Global Care Chains</a:t>
            </a:r>
            <a:r>
              <a:rPr lang="de-DE" dirty="0"/>
              <a:t>: </a:t>
            </a:r>
            <a:r>
              <a:rPr lang="de-DE" dirty="0" err="1"/>
              <a:t>new</a:t>
            </a:r>
            <a:r>
              <a:rPr lang="de-DE" dirty="0"/>
              <a:t> International </a:t>
            </a:r>
            <a:r>
              <a:rPr lang="de-DE" dirty="0" err="1"/>
              <a:t>division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reproductive</a:t>
            </a:r>
            <a:r>
              <a:rPr lang="de-DE" dirty="0"/>
              <a:t> </a:t>
            </a:r>
            <a:r>
              <a:rPr lang="de-DE" dirty="0" err="1"/>
              <a:t>labour</a:t>
            </a:r>
            <a:r>
              <a:rPr lang="de-DE" dirty="0"/>
              <a:t>, transnational </a:t>
            </a:r>
            <a:r>
              <a:rPr lang="de-DE" dirty="0" err="1"/>
              <a:t>intensification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commodification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care </a:t>
            </a:r>
            <a:r>
              <a:rPr lang="de-DE" dirty="0" err="1"/>
              <a:t>labour</a:t>
            </a:r>
            <a:endParaRPr lang="de-DE" dirty="0"/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de-DE" dirty="0"/>
          </a:p>
          <a:p>
            <a:pPr>
              <a:lnSpc>
                <a:spcPct val="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de-DE" b="1" dirty="0" err="1"/>
              <a:t>Vicious</a:t>
            </a:r>
            <a:r>
              <a:rPr lang="de-DE" b="1" dirty="0"/>
              <a:t> </a:t>
            </a:r>
            <a:r>
              <a:rPr lang="de-DE" b="1" dirty="0" err="1"/>
              <a:t>circle</a:t>
            </a:r>
            <a:r>
              <a:rPr lang="de-DE" dirty="0"/>
              <a:t>: </a:t>
            </a:r>
            <a:r>
              <a:rPr lang="de-DE" dirty="0" err="1"/>
              <a:t>try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escape</a:t>
            </a:r>
            <a:r>
              <a:rPr lang="de-DE" dirty="0"/>
              <a:t> lack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pay</a:t>
            </a:r>
            <a:r>
              <a:rPr lang="de-DE" dirty="0"/>
              <a:t>, </a:t>
            </a:r>
            <a:r>
              <a:rPr lang="de-DE" dirty="0" err="1"/>
              <a:t>respect</a:t>
            </a:r>
            <a:r>
              <a:rPr lang="de-DE" dirty="0"/>
              <a:t> &amp; </a:t>
            </a:r>
            <a:r>
              <a:rPr lang="de-DE" dirty="0" err="1"/>
              <a:t>funding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health</a:t>
            </a:r>
            <a:r>
              <a:rPr lang="de-DE" dirty="0"/>
              <a:t> care in </a:t>
            </a:r>
            <a:r>
              <a:rPr lang="de-DE" dirty="0" err="1"/>
              <a:t>country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origin</a:t>
            </a:r>
            <a:r>
              <a:rPr lang="de-DE" dirty="0"/>
              <a:t>, but </a:t>
            </a:r>
            <a:r>
              <a:rPr lang="de-DE" b="1" dirty="0" err="1"/>
              <a:t>contribute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shortage</a:t>
            </a:r>
            <a:r>
              <a:rPr lang="de-DE" b="1" dirty="0"/>
              <a:t> </a:t>
            </a:r>
            <a:r>
              <a:rPr lang="de-DE" dirty="0" err="1"/>
              <a:t>through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migration</a:t>
            </a:r>
            <a:endParaRPr lang="de-DE" dirty="0"/>
          </a:p>
          <a:p>
            <a:pPr marL="0" indent="0">
              <a:lnSpc>
                <a:spcPct val="70000"/>
              </a:lnSpc>
              <a:spcBef>
                <a:spcPts val="0"/>
              </a:spcBef>
              <a:buNone/>
            </a:pPr>
            <a:endParaRPr lang="de-DE" dirty="0"/>
          </a:p>
          <a:p>
            <a:pPr>
              <a:lnSpc>
                <a:spcPct val="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de-DE" b="1" dirty="0" err="1"/>
              <a:t>Conflicting</a:t>
            </a:r>
            <a:r>
              <a:rPr lang="de-DE" b="1" dirty="0"/>
              <a:t> </a:t>
            </a:r>
            <a:r>
              <a:rPr lang="de-DE" b="1" dirty="0" err="1"/>
              <a:t>rights</a:t>
            </a:r>
            <a:r>
              <a:rPr lang="de-DE" dirty="0"/>
              <a:t>: individual </a:t>
            </a:r>
            <a:r>
              <a:rPr lang="de-DE" dirty="0" err="1"/>
              <a:t>right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migration</a:t>
            </a:r>
            <a:r>
              <a:rPr lang="de-DE" dirty="0"/>
              <a:t> </a:t>
            </a:r>
            <a:r>
              <a:rPr lang="de-DE" dirty="0">
                <a:sym typeface="Wingdings" pitchFamily="2" charset="2"/>
              </a:rPr>
              <a:t> human </a:t>
            </a:r>
            <a:r>
              <a:rPr lang="de-DE" dirty="0" err="1">
                <a:sym typeface="Wingdings" pitchFamily="2" charset="2"/>
              </a:rPr>
              <a:t>right</a:t>
            </a:r>
            <a:r>
              <a:rPr lang="de-DE" dirty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to</a:t>
            </a:r>
            <a:r>
              <a:rPr lang="de-DE" dirty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health</a:t>
            </a:r>
            <a:r>
              <a:rPr lang="de-DE" dirty="0">
                <a:sym typeface="Wingdings" pitchFamily="2" charset="2"/>
              </a:rPr>
              <a:t> </a:t>
            </a:r>
            <a:r>
              <a:rPr lang="de-DE" dirty="0" err="1">
                <a:sym typeface="Wingdings" pitchFamily="2" charset="2"/>
              </a:rPr>
              <a:t>everywhere</a:t>
            </a:r>
            <a:endParaRPr lang="de-DE" dirty="0"/>
          </a:p>
        </p:txBody>
      </p:sp>
      <p:sp>
        <p:nvSpPr>
          <p:cNvPr id="2" name="Nach rechts gekrümmter Pfeil 1">
            <a:extLst>
              <a:ext uri="{FF2B5EF4-FFF2-40B4-BE49-F238E27FC236}">
                <a16:creationId xmlns:a16="http://schemas.microsoft.com/office/drawing/2014/main" id="{3E119A64-AB47-C14E-95D1-561FD837B247}"/>
              </a:ext>
            </a:extLst>
          </p:cNvPr>
          <p:cNvSpPr/>
          <p:nvPr/>
        </p:nvSpPr>
        <p:spPr>
          <a:xfrm>
            <a:off x="110275" y="332510"/>
            <a:ext cx="1923572" cy="6303818"/>
          </a:xfrm>
          <a:prstGeom prst="curvedRightArrow">
            <a:avLst/>
          </a:prstGeom>
          <a:solidFill>
            <a:srgbClr val="C200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3D0B4E58-959A-5341-9C43-2464665CEA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6600" y="15179"/>
            <a:ext cx="1295399" cy="1011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532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7F6093-9989-324F-AD3A-586D6740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7156"/>
            <a:ext cx="11197389" cy="1325563"/>
          </a:xfrm>
        </p:spPr>
        <p:txBody>
          <a:bodyPr/>
          <a:lstStyle/>
          <a:p>
            <a:pPr algn="ctr"/>
            <a:r>
              <a:rPr lang="de-DE" b="1" dirty="0">
                <a:solidFill>
                  <a:srgbClr val="C2005C"/>
                </a:solidFill>
              </a:rPr>
              <a:t>Global Care Chains = </a:t>
            </a:r>
            <a:br>
              <a:rPr lang="de-DE" b="1" dirty="0">
                <a:solidFill>
                  <a:srgbClr val="C2005C"/>
                </a:solidFill>
              </a:rPr>
            </a:br>
            <a:r>
              <a:rPr lang="de-DE" b="1" dirty="0" err="1">
                <a:solidFill>
                  <a:srgbClr val="C2005C"/>
                </a:solidFill>
              </a:rPr>
              <a:t>Paradigm</a:t>
            </a:r>
            <a:r>
              <a:rPr lang="de-DE" b="1" dirty="0">
                <a:solidFill>
                  <a:srgbClr val="C2005C"/>
                </a:solidFill>
              </a:rPr>
              <a:t> </a:t>
            </a:r>
            <a:r>
              <a:rPr lang="de-DE" b="1" dirty="0" err="1">
                <a:solidFill>
                  <a:srgbClr val="C2005C"/>
                </a:solidFill>
              </a:rPr>
              <a:t>of</a:t>
            </a:r>
            <a:r>
              <a:rPr lang="de-DE" b="1" dirty="0">
                <a:solidFill>
                  <a:srgbClr val="C2005C"/>
                </a:solidFill>
              </a:rPr>
              <a:t> </a:t>
            </a:r>
            <a:r>
              <a:rPr lang="de-DE" b="1" dirty="0" err="1">
                <a:solidFill>
                  <a:srgbClr val="C2005C"/>
                </a:solidFill>
              </a:rPr>
              <a:t>Unequal</a:t>
            </a:r>
            <a:r>
              <a:rPr lang="de-DE" b="1" dirty="0">
                <a:solidFill>
                  <a:srgbClr val="C2005C"/>
                </a:solidFill>
              </a:rPr>
              <a:t> Power in Trade </a:t>
            </a:r>
            <a:r>
              <a:rPr lang="de-DE" b="1" dirty="0" err="1">
                <a:solidFill>
                  <a:srgbClr val="C2005C"/>
                </a:solidFill>
              </a:rPr>
              <a:t>of</a:t>
            </a:r>
            <a:r>
              <a:rPr lang="de-DE" b="1" dirty="0">
                <a:solidFill>
                  <a:srgbClr val="C2005C"/>
                </a:solidFill>
              </a:rPr>
              <a:t> Labour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D49F8F-FA93-184D-AED5-D3B098D60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853" y="1825625"/>
            <a:ext cx="11562347" cy="435133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de-DE" dirty="0"/>
              <a:t> </a:t>
            </a:r>
            <a:r>
              <a:rPr lang="de-DE" sz="3000" dirty="0"/>
              <a:t>Power </a:t>
            </a:r>
            <a:r>
              <a:rPr lang="de-DE" sz="3000" dirty="0" err="1"/>
              <a:t>asymmetry</a:t>
            </a:r>
            <a:r>
              <a:rPr lang="de-DE" sz="3000" dirty="0"/>
              <a:t>: </a:t>
            </a:r>
          </a:p>
          <a:p>
            <a:pPr marL="457200" lvl="1" indent="0">
              <a:buNone/>
            </a:pPr>
            <a:r>
              <a:rPr lang="de-DE" sz="3000" b="1" dirty="0" err="1"/>
              <a:t>skill</a:t>
            </a:r>
            <a:r>
              <a:rPr lang="de-DE" sz="3000" b="1" dirty="0"/>
              <a:t> </a:t>
            </a:r>
            <a:r>
              <a:rPr lang="de-DE" sz="3000" b="1" dirty="0" err="1"/>
              <a:t>training</a:t>
            </a:r>
            <a:r>
              <a:rPr lang="de-DE" sz="3000" dirty="0"/>
              <a:t> (&amp; </a:t>
            </a:r>
            <a:r>
              <a:rPr lang="de-DE" sz="3000" dirty="0" err="1"/>
              <a:t>costs</a:t>
            </a:r>
            <a:r>
              <a:rPr lang="de-DE" sz="3000" dirty="0"/>
              <a:t>)in Global South </a:t>
            </a:r>
            <a:r>
              <a:rPr lang="de-DE" sz="3000" dirty="0">
                <a:sym typeface="Wingdings" pitchFamily="2" charset="2"/>
              </a:rPr>
              <a:t>  </a:t>
            </a:r>
            <a:r>
              <a:rPr lang="de-DE" sz="3000" b="1" dirty="0" err="1">
                <a:sym typeface="Wingdings" pitchFamily="2" charset="2"/>
              </a:rPr>
              <a:t>skill</a:t>
            </a:r>
            <a:r>
              <a:rPr lang="de-DE" sz="3000" b="1" dirty="0">
                <a:sym typeface="Wingdings" pitchFamily="2" charset="2"/>
              </a:rPr>
              <a:t> </a:t>
            </a:r>
            <a:r>
              <a:rPr lang="de-DE" sz="3000" b="1" dirty="0" err="1">
                <a:sym typeface="Wingdings" pitchFamily="2" charset="2"/>
              </a:rPr>
              <a:t>usage</a:t>
            </a:r>
            <a:r>
              <a:rPr lang="de-DE" sz="3000" dirty="0">
                <a:sym typeface="Wingdings" pitchFamily="2" charset="2"/>
              </a:rPr>
              <a:t> in Global North</a:t>
            </a:r>
          </a:p>
          <a:p>
            <a:pPr marL="457200" lvl="1" indent="0">
              <a:buNone/>
            </a:pPr>
            <a:endParaRPr lang="de-DE" sz="3000" dirty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de-DE" sz="3000" dirty="0">
                <a:sym typeface="Wingdings" pitchFamily="2" charset="2"/>
              </a:rPr>
              <a:t> </a:t>
            </a:r>
            <a:r>
              <a:rPr lang="de-DE" sz="3000" b="1" dirty="0" err="1">
                <a:sym typeface="Wingdings" pitchFamily="2" charset="2"/>
              </a:rPr>
              <a:t>Debt</a:t>
            </a:r>
            <a:r>
              <a:rPr lang="de-DE" sz="3000" dirty="0">
                <a:sym typeface="Wingdings" pitchFamily="2" charset="2"/>
              </a:rPr>
              <a:t> = </a:t>
            </a:r>
            <a:r>
              <a:rPr lang="de-DE" sz="3000" dirty="0" err="1">
                <a:sym typeface="Wingdings" pitchFamily="2" charset="2"/>
              </a:rPr>
              <a:t>driving</a:t>
            </a:r>
            <a:r>
              <a:rPr lang="de-DE" sz="3000" dirty="0">
                <a:sym typeface="Wingdings" pitchFamily="2" charset="2"/>
              </a:rPr>
              <a:t> </a:t>
            </a:r>
            <a:r>
              <a:rPr lang="de-DE" sz="3000" dirty="0" err="1">
                <a:sym typeface="Wingdings" pitchFamily="2" charset="2"/>
              </a:rPr>
              <a:t>force</a:t>
            </a:r>
            <a:r>
              <a:rPr lang="de-DE" sz="3000" dirty="0">
                <a:sym typeface="Wingdings" pitchFamily="2" charset="2"/>
              </a:rPr>
              <a:t> in </a:t>
            </a:r>
            <a:r>
              <a:rPr lang="de-DE" sz="3000" dirty="0" err="1">
                <a:sym typeface="Wingdings" pitchFamily="2" charset="2"/>
              </a:rPr>
              <a:t>migration</a:t>
            </a:r>
            <a:r>
              <a:rPr lang="de-DE" sz="3000" dirty="0">
                <a:sym typeface="Wingdings" pitchFamily="2" charset="2"/>
              </a:rPr>
              <a:t> &amp; </a:t>
            </a:r>
            <a:r>
              <a:rPr lang="de-DE" sz="3000" dirty="0" err="1">
                <a:sym typeface="Wingdings" pitchFamily="2" charset="2"/>
              </a:rPr>
              <a:t>extraction</a:t>
            </a:r>
            <a:r>
              <a:rPr lang="de-DE" sz="3000" dirty="0">
                <a:sym typeface="Wingdings" pitchFamily="2" charset="2"/>
              </a:rPr>
              <a:t> </a:t>
            </a:r>
            <a:r>
              <a:rPr lang="de-DE" sz="3000" dirty="0" err="1">
                <a:sym typeface="Wingdings" pitchFamily="2" charset="2"/>
              </a:rPr>
              <a:t>of</a:t>
            </a:r>
            <a:r>
              <a:rPr lang="de-DE" sz="3000" dirty="0">
                <a:sym typeface="Wingdings" pitchFamily="2" charset="2"/>
              </a:rPr>
              <a:t> care</a:t>
            </a:r>
          </a:p>
          <a:p>
            <a:pPr marL="0" indent="0">
              <a:buNone/>
            </a:pPr>
            <a:endParaRPr lang="de-DE" sz="3000" dirty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de-DE" sz="3000" dirty="0">
                <a:sym typeface="Wingdings" pitchFamily="2" charset="2"/>
              </a:rPr>
              <a:t> </a:t>
            </a:r>
            <a:r>
              <a:rPr lang="de-DE" sz="3000" b="1" dirty="0">
                <a:sym typeface="Wingdings" pitchFamily="2" charset="2"/>
              </a:rPr>
              <a:t>Care &amp; </a:t>
            </a:r>
            <a:r>
              <a:rPr lang="de-DE" sz="3000" b="1" dirty="0" err="1">
                <a:sym typeface="Wingdings" pitchFamily="2" charset="2"/>
              </a:rPr>
              <a:t>financial</a:t>
            </a:r>
            <a:r>
              <a:rPr lang="de-DE" sz="3000" b="1" dirty="0">
                <a:sym typeface="Wingdings" pitchFamily="2" charset="2"/>
              </a:rPr>
              <a:t> </a:t>
            </a:r>
            <a:r>
              <a:rPr lang="de-DE" sz="3000" b="1" dirty="0" err="1">
                <a:sym typeface="Wingdings" pitchFamily="2" charset="2"/>
              </a:rPr>
              <a:t>extractivism</a:t>
            </a:r>
            <a:r>
              <a:rPr lang="de-DE" sz="3000" dirty="0">
                <a:sym typeface="Wingdings" pitchFamily="2" charset="2"/>
              </a:rPr>
              <a:t> in a post-</a:t>
            </a:r>
            <a:r>
              <a:rPr lang="de-DE" sz="3000" dirty="0" err="1">
                <a:sym typeface="Wingdings" pitchFamily="2" charset="2"/>
              </a:rPr>
              <a:t>colonial</a:t>
            </a:r>
            <a:r>
              <a:rPr lang="de-DE" sz="3000" dirty="0">
                <a:sym typeface="Wingdings" pitchFamily="2" charset="2"/>
              </a:rPr>
              <a:t> </a:t>
            </a:r>
            <a:r>
              <a:rPr lang="de-DE" sz="3000" dirty="0" err="1">
                <a:sym typeface="Wingdings" pitchFamily="2" charset="2"/>
              </a:rPr>
              <a:t>labour</a:t>
            </a:r>
            <a:r>
              <a:rPr lang="de-DE" sz="3000" dirty="0">
                <a:sym typeface="Wingdings" pitchFamily="2" charset="2"/>
              </a:rPr>
              <a:t> </a:t>
            </a:r>
            <a:r>
              <a:rPr lang="de-DE" sz="3000" dirty="0" err="1">
                <a:sym typeface="Wingdings" pitchFamily="2" charset="2"/>
              </a:rPr>
              <a:t>regime</a:t>
            </a:r>
            <a:r>
              <a:rPr lang="de-DE" sz="3000" dirty="0">
                <a:sym typeface="Wingdings" pitchFamily="2" charset="2"/>
              </a:rPr>
              <a:t> </a:t>
            </a:r>
            <a:r>
              <a:rPr lang="de-DE" sz="3000" dirty="0" err="1">
                <a:sym typeface="Wingdings" pitchFamily="2" charset="2"/>
              </a:rPr>
              <a:t>with</a:t>
            </a:r>
            <a:r>
              <a:rPr lang="de-DE" sz="3000" dirty="0">
                <a:sym typeface="Wingdings" pitchFamily="2" charset="2"/>
              </a:rPr>
              <a:t> </a:t>
            </a:r>
            <a:r>
              <a:rPr lang="de-DE" sz="3000" dirty="0" err="1">
                <a:sym typeface="Wingdings" pitchFamily="2" charset="2"/>
              </a:rPr>
              <a:t>racialised</a:t>
            </a:r>
            <a:r>
              <a:rPr lang="de-DE" sz="3000" dirty="0">
                <a:sym typeface="Wingdings" pitchFamily="2" charset="2"/>
              </a:rPr>
              <a:t> </a:t>
            </a:r>
            <a:r>
              <a:rPr lang="de-DE" sz="3000" dirty="0" err="1">
                <a:sym typeface="Wingdings" pitchFamily="2" charset="2"/>
              </a:rPr>
              <a:t>features</a:t>
            </a:r>
            <a:endParaRPr lang="de-DE" sz="3000" dirty="0">
              <a:sym typeface="Wingdings" pitchFamily="2" charset="2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8F2817B-20C0-114F-8074-CB4622588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31" y="15179"/>
            <a:ext cx="1624264" cy="1011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078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Microsoft Macintosh PowerPoint</Application>
  <PresentationFormat>Breitbild</PresentationFormat>
  <Paragraphs>54</Paragraphs>
  <Slides>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</vt:lpstr>
      <vt:lpstr>Trade in Health Care Labour - Global Care Chains</vt:lpstr>
      <vt:lpstr>Global Care Chains</vt:lpstr>
      <vt:lpstr>Map of Interests in Migration of Nurses</vt:lpstr>
      <vt:lpstr>PowerPoint-Präsentation</vt:lpstr>
      <vt:lpstr>Global Care Chains =  Paradigm of Unequal Power in Trade of Labour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Christa</dc:creator>
  <cp:lastModifiedBy>Christa</cp:lastModifiedBy>
  <cp:revision>18</cp:revision>
  <dcterms:created xsi:type="dcterms:W3CDTF">2024-07-01T12:16:12Z</dcterms:created>
  <dcterms:modified xsi:type="dcterms:W3CDTF">2024-07-29T11:06:27Z</dcterms:modified>
</cp:coreProperties>
</file>